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267" r:id="rId1"/>
  </p:sldMasterIdLst>
  <p:notesMasterIdLst>
    <p:notesMasterId r:id="rId24"/>
  </p:notesMasterIdLst>
  <p:handoutMasterIdLst>
    <p:handoutMasterId r:id="rId25"/>
  </p:handoutMasterIdLst>
  <p:sldIdLst>
    <p:sldId id="256" r:id="rId2"/>
    <p:sldId id="307" r:id="rId3"/>
    <p:sldId id="308" r:id="rId4"/>
    <p:sldId id="262" r:id="rId5"/>
    <p:sldId id="264" r:id="rId6"/>
    <p:sldId id="310" r:id="rId7"/>
    <p:sldId id="258" r:id="rId8"/>
    <p:sldId id="287" r:id="rId9"/>
    <p:sldId id="274" r:id="rId10"/>
    <p:sldId id="268" r:id="rId11"/>
    <p:sldId id="272" r:id="rId12"/>
    <p:sldId id="271" r:id="rId13"/>
    <p:sldId id="286" r:id="rId14"/>
    <p:sldId id="311" r:id="rId15"/>
    <p:sldId id="312" r:id="rId16"/>
    <p:sldId id="313" r:id="rId17"/>
    <p:sldId id="280" r:id="rId18"/>
    <p:sldId id="281" r:id="rId19"/>
    <p:sldId id="276" r:id="rId20"/>
    <p:sldId id="306" r:id="rId21"/>
    <p:sldId id="303" r:id="rId22"/>
    <p:sldId id="291"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8516" autoAdjust="0"/>
  </p:normalViewPr>
  <p:slideViewPr>
    <p:cSldViewPr snapToGrid="0" snapToObjects="1">
      <p:cViewPr varScale="1">
        <p:scale>
          <a:sx n="118" d="100"/>
          <a:sy n="118" d="100"/>
        </p:scale>
        <p:origin x="-824"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302BD6-4A09-174C-8454-0F93B9AF76B3}" type="datetimeFigureOut">
              <a:rPr lang="en-US" smtClean="0"/>
              <a:t>7/2/15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1E12B8-DB95-CF45-A412-C160B70109BF}" type="slidenum">
              <a:rPr lang="en-US" smtClean="0"/>
              <a:t>‹#›</a:t>
            </a:fld>
            <a:endParaRPr lang="en-US"/>
          </a:p>
        </p:txBody>
      </p:sp>
    </p:spTree>
    <p:extLst>
      <p:ext uri="{BB962C8B-B14F-4D97-AF65-F5344CB8AC3E}">
        <p14:creationId xmlns:p14="http://schemas.microsoft.com/office/powerpoint/2010/main" val="17191497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FC1B1-6EDF-E14C-8D95-C4F40A3569DC}" type="datetimeFigureOut">
              <a:rPr lang="en-US" smtClean="0"/>
              <a:t>7/2/15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0FA8C7-ED6C-6F47-A2D7-C5B07B57E055}" type="slidenum">
              <a:rPr lang="en-US" smtClean="0"/>
              <a:t>‹#›</a:t>
            </a:fld>
            <a:endParaRPr lang="en-US"/>
          </a:p>
        </p:txBody>
      </p:sp>
    </p:spTree>
    <p:extLst>
      <p:ext uri="{BB962C8B-B14F-4D97-AF65-F5344CB8AC3E}">
        <p14:creationId xmlns:p14="http://schemas.microsoft.com/office/powerpoint/2010/main" val="1719495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New in a population, or known but rapidly increasing in incidence or geographic range. Often noticed because</a:t>
            </a:r>
            <a:r>
              <a:rPr lang="en-US" baseline="0" dirty="0" smtClean="0"/>
              <a:t> they</a:t>
            </a:r>
            <a:r>
              <a:rPr lang="en-US" dirty="0" smtClean="0"/>
              <a:t> threaten</a:t>
            </a:r>
            <a:r>
              <a:rPr lang="en-US" baseline="0" dirty="0" smtClean="0"/>
              <a:t> </a:t>
            </a:r>
            <a:r>
              <a:rPr lang="en-US" dirty="0" smtClean="0"/>
              <a:t>the well-being of our socio-ecological</a:t>
            </a:r>
            <a:r>
              <a:rPr lang="en-US" baseline="0" dirty="0" smtClean="0"/>
              <a:t> systems, either directly to human health, or indirectly through impacts to food security or valued biodiversity. Ensuring the health of our systems requires effective prevention and response to emerging diseases, which in turn requires understanding the interaction between between the disease and its environment.</a:t>
            </a:r>
            <a:endParaRPr lang="en-US" dirty="0" smtClean="0"/>
          </a:p>
          <a:p>
            <a:endParaRPr lang="en-US" dirty="0" smtClean="0"/>
          </a:p>
          <a:p>
            <a:r>
              <a:rPr lang="en-US" dirty="0" smtClean="0"/>
              <a:t>Links to pictures: http://blog.sunlighten.com/wp-content/uploads/2011/10/lyme1.jpg | https://encrypted-tbn0.gstatic.com/images?q=tbn:ANd9GcTHXXJBcB-OvfF-Sa8J2Wo5tlPRpLntqwX0lj55vYp61xnq81nH | http://www.thehealthsite.com/news/ebola-virus-is-mutating-rapidly-say-scientists/ | http://</a:t>
            </a:r>
            <a:r>
              <a:rPr lang="en-US" dirty="0" err="1" smtClean="0"/>
              <a:t>idtools.org</a:t>
            </a:r>
            <a:r>
              <a:rPr lang="en-US" dirty="0" smtClean="0"/>
              <a:t>/id/citrus/diseases/</a:t>
            </a:r>
            <a:r>
              <a:rPr lang="en-US" dirty="0" err="1" smtClean="0"/>
              <a:t>factsheet.php?name</a:t>
            </a:r>
            <a:r>
              <a:rPr lang="en-US" dirty="0" smtClean="0"/>
              <a:t>=Citrus%20canker | http://dendro.cnre.vt.edu/forsite/paul/paul1.htm</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2</a:t>
            </a:fld>
            <a:endParaRPr lang="en-US"/>
          </a:p>
        </p:txBody>
      </p:sp>
    </p:spTree>
    <p:extLst>
      <p:ext uri="{BB962C8B-B14F-4D97-AF65-F5344CB8AC3E}">
        <p14:creationId xmlns:p14="http://schemas.microsoft.com/office/powerpoint/2010/main" val="202408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Hourly</a:t>
            </a:r>
            <a:r>
              <a:rPr lang="en-US" baseline="0" dirty="0" smtClean="0"/>
              <a:t> resolution across </a:t>
            </a:r>
            <a:r>
              <a:rPr lang="en-US" baseline="0" smtClean="0"/>
              <a:t>all plots.</a:t>
            </a:r>
            <a:endParaRPr lang="en-US"/>
          </a:p>
        </p:txBody>
      </p:sp>
      <p:sp>
        <p:nvSpPr>
          <p:cNvPr id="4" name="Slide Number Placeholder 3"/>
          <p:cNvSpPr>
            <a:spLocks noGrp="1"/>
          </p:cNvSpPr>
          <p:nvPr>
            <p:ph type="sldNum" sz="quarter" idx="10"/>
          </p:nvPr>
        </p:nvSpPr>
        <p:spPr/>
        <p:txBody>
          <a:bodyPr/>
          <a:lstStyle/>
          <a:p>
            <a:fld id="{6C0FA8C7-ED6C-6F47-A2D7-C5B07B57E055}" type="slidenum">
              <a:rPr lang="en-US" smtClean="0"/>
              <a:t>11</a:t>
            </a:fld>
            <a:endParaRPr lang="en-US"/>
          </a:p>
        </p:txBody>
      </p:sp>
    </p:spTree>
    <p:extLst>
      <p:ext uri="{BB962C8B-B14F-4D97-AF65-F5344CB8AC3E}">
        <p14:creationId xmlns:p14="http://schemas.microsoft.com/office/powerpoint/2010/main" val="339294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Maximum resolution</a:t>
            </a:r>
            <a:r>
              <a:rPr lang="en-US" baseline="0" dirty="0" smtClean="0"/>
              <a:t> of one hour across all plots.</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12</a:t>
            </a:fld>
            <a:endParaRPr lang="en-US"/>
          </a:p>
        </p:txBody>
      </p:sp>
    </p:spTree>
    <p:extLst>
      <p:ext uri="{BB962C8B-B14F-4D97-AF65-F5344CB8AC3E}">
        <p14:creationId xmlns:p14="http://schemas.microsoft.com/office/powerpoint/2010/main" val="442209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Diagram</a:t>
            </a:r>
            <a:r>
              <a:rPr lang="en-US" baseline="0" dirty="0" smtClean="0"/>
              <a:t> of a “snapshot” (single set of measurements) path model. An immediate challenge that may be seen in this framework is the different distributions these data will have, e.g. infection is binomial, while leaf counts may resemble a Poisson distribution. The different distributions of various response variables in a path model can be effectively handled using the d-</a:t>
            </a:r>
            <a:r>
              <a:rPr lang="en-US" baseline="0" dirty="0" err="1" smtClean="0"/>
              <a:t>sep</a:t>
            </a:r>
            <a:r>
              <a:rPr lang="en-US" baseline="0" dirty="0" smtClean="0"/>
              <a:t> (directional separation) test. </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13</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Diagram</a:t>
            </a:r>
            <a:r>
              <a:rPr lang="en-US" baseline="0" dirty="0" smtClean="0"/>
              <a:t> of a “snapshot” (single set of measurements) path model. An immediate challenge that may be seen in this framework is the different distributions these data will have, e.g. infection is binomial, while leaf counts may resemble a Poisson distribution. The different distributions of various response variables in a path model can be effectively handled using the d-</a:t>
            </a:r>
            <a:r>
              <a:rPr lang="en-US" baseline="0" dirty="0" err="1" smtClean="0"/>
              <a:t>sep</a:t>
            </a:r>
            <a:r>
              <a:rPr lang="en-US" baseline="0" dirty="0" smtClean="0"/>
              <a:t> (directional separation) test. </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14</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Diagram</a:t>
            </a:r>
            <a:r>
              <a:rPr lang="en-US" baseline="0" dirty="0" smtClean="0"/>
              <a:t> of a “snapshot” (single set of measurements) path model. An immediate challenge that may be seen in this framework is the different distributions these data will have, e.g. infection is binomial, while leaf counts may resemble a Poisson distribution. The different distributions of various response variables in a path model can be effectively handled using the d-</a:t>
            </a:r>
            <a:r>
              <a:rPr lang="en-US" baseline="0" dirty="0" err="1" smtClean="0"/>
              <a:t>sep</a:t>
            </a:r>
            <a:r>
              <a:rPr lang="en-US" baseline="0" dirty="0" smtClean="0"/>
              <a:t> (directional separation) test. </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15</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Diagram</a:t>
            </a:r>
            <a:r>
              <a:rPr lang="en-US" baseline="0" dirty="0" smtClean="0"/>
              <a:t> of a “snapshot” (single set of measurements) path model. An immediate challenge that may be seen in this framework is the different distributions these data will have, e.g. infection is binomial, while leaf counts may resemble a Poisson distribution. The different distributions of various response variables in a path model can be effectively handled using the d-</a:t>
            </a:r>
            <a:r>
              <a:rPr lang="en-US" baseline="0" dirty="0" err="1" smtClean="0"/>
              <a:t>sep</a:t>
            </a:r>
            <a:r>
              <a:rPr lang="en-US" baseline="0" dirty="0" smtClean="0"/>
              <a:t> (directional separation) test. </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16</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 characteristics of the system we would expect</a:t>
            </a:r>
            <a:r>
              <a:rPr lang="en-US" baseline="0" dirty="0" smtClean="0"/>
              <a:t> there to be variation in disease intensity across the landscape and through time, resulting in hot spots where disease is high, and other locations were disease is low or absent. </a:t>
            </a:r>
            <a:r>
              <a:rPr lang="en-US" dirty="0" smtClean="0"/>
              <a:t>Visualization</a:t>
            </a:r>
            <a:r>
              <a:rPr lang="en-US" baseline="0" dirty="0" smtClean="0"/>
              <a:t> of disease intensity (symptomatic leaf counts) on bay laurel in space and time. This lends support to further examination of how the environment is influence pathogen spillover from bay laurel to oak. </a:t>
            </a:r>
            <a:r>
              <a:rPr lang="en-US" dirty="0" smtClean="0"/>
              <a:t>Since P. </a:t>
            </a:r>
            <a:r>
              <a:rPr lang="en-US" dirty="0" err="1" smtClean="0"/>
              <a:t>ramorum</a:t>
            </a:r>
            <a:r>
              <a:rPr lang="en-US" baseline="0" dirty="0" smtClean="0"/>
              <a:t> is sensitive to environmental factors and </a:t>
            </a:r>
            <a:r>
              <a:rPr lang="en-US" dirty="0" smtClean="0"/>
              <a:t>California</a:t>
            </a:r>
            <a:r>
              <a:rPr lang="en-US" baseline="0" dirty="0" smtClean="0"/>
              <a:t> bay laurel is the host that would be driving spillover we would expect that infection intensity would vary across the landscape, resulting in hot spots of infection. </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17</a:t>
            </a:fld>
            <a:endParaRPr lang="en-US"/>
          </a:p>
        </p:txBody>
      </p:sp>
    </p:spTree>
    <p:extLst>
      <p:ext uri="{BB962C8B-B14F-4D97-AF65-F5344CB8AC3E}">
        <p14:creationId xmlns:p14="http://schemas.microsoft.com/office/powerpoint/2010/main" val="216859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This would apparent</a:t>
            </a:r>
            <a:r>
              <a:rPr lang="en-US" baseline="0" dirty="0" smtClean="0"/>
              <a:t> competition brought on by the pathogen, a destabilizing effect </a:t>
            </a:r>
            <a:r>
              <a:rPr lang="en-US" dirty="0" smtClean="0"/>
              <a:t>on what is presumably the current coexistence of these species. T</a:t>
            </a:r>
            <a:r>
              <a:rPr lang="en-US" baseline="0" dirty="0" smtClean="0"/>
              <a:t>he community could be sent on a new (or at least different) successional trajectory</a:t>
            </a:r>
            <a:r>
              <a:rPr lang="en-US" dirty="0" smtClean="0"/>
              <a:t>. We have observed some evidence for shifts</a:t>
            </a:r>
            <a:r>
              <a:rPr lang="en-US" baseline="0" dirty="0" smtClean="0"/>
              <a:t> in the dominant species of forest communities infested by P. </a:t>
            </a:r>
            <a:r>
              <a:rPr lang="en-US" baseline="0" dirty="0" err="1" smtClean="0"/>
              <a:t>ramorum</a:t>
            </a:r>
            <a:r>
              <a:rPr lang="en-US" baseline="0" dirty="0" smtClean="0"/>
              <a:t>.</a:t>
            </a:r>
            <a:r>
              <a:rPr lang="en-US" dirty="0" smtClean="0"/>
              <a:t>  (The case of pathogen mediated apparent competition? Examples of “destabilization” might especially be found at the </a:t>
            </a:r>
            <a:r>
              <a:rPr lang="en-US" dirty="0" err="1" smtClean="0"/>
              <a:t>ecotones</a:t>
            </a:r>
            <a:r>
              <a:rPr lang="en-US" baseline="0" dirty="0" smtClean="0"/>
              <a:t> of communities characterized by dominant species</a:t>
            </a:r>
            <a:r>
              <a:rPr lang="en-US" dirty="0" smtClean="0"/>
              <a:t>)</a:t>
            </a:r>
          </a:p>
        </p:txBody>
      </p:sp>
      <p:sp>
        <p:nvSpPr>
          <p:cNvPr id="4" name="Slide Number Placeholder 3"/>
          <p:cNvSpPr>
            <a:spLocks noGrp="1"/>
          </p:cNvSpPr>
          <p:nvPr>
            <p:ph type="sldNum" sz="quarter" idx="10"/>
          </p:nvPr>
        </p:nvSpPr>
        <p:spPr/>
        <p:txBody>
          <a:bodyPr/>
          <a:lstStyle/>
          <a:p>
            <a:fld id="{6C0FA8C7-ED6C-6F47-A2D7-C5B07B57E055}" type="slidenum">
              <a:rPr lang="en-US" smtClean="0"/>
              <a:t>18</a:t>
            </a:fld>
            <a:endParaRPr lang="en-US"/>
          </a:p>
        </p:txBody>
      </p:sp>
    </p:spTree>
    <p:extLst>
      <p:ext uri="{BB962C8B-B14F-4D97-AF65-F5344CB8AC3E}">
        <p14:creationId xmlns:p14="http://schemas.microsoft.com/office/powerpoint/2010/main" val="236441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Combine the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probabilities into the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-statistic:</a:t>
            </a:r>
          </a:p>
          <a:p>
            <a:r>
              <a:rPr lang="en-US" sz="1200" kern="1200" dirty="0" smtClean="0">
                <a:solidFill>
                  <a:schemeClr val="tx1"/>
                </a:solidFill>
                <a:effectLst/>
                <a:latin typeface="+mn-lt"/>
                <a:ea typeface="+mn-ea"/>
                <a:cs typeface="+mn-cs"/>
              </a:rPr>
              <a:t>C=-2i=1k ln(Pi)</a:t>
            </a:r>
          </a:p>
          <a:p>
            <a:r>
              <a:rPr lang="en-US" sz="1200" kern="1200" dirty="0" smtClean="0">
                <a:solidFill>
                  <a:schemeClr val="tx1"/>
                </a:solidFill>
                <a:effectLst/>
                <a:latin typeface="+mn-lt"/>
                <a:ea typeface="+mn-ea"/>
                <a:cs typeface="+mn-cs"/>
              </a:rPr>
              <a:t>Compare this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-statistic to a χ2 distribution with 2</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degrees of freedom (12 in this case). If the model fit according to this test is sufficient (i.e. p &gt; 0.05), then the coefficients from the</a:t>
            </a:r>
            <a:r>
              <a:rPr lang="en-US" sz="1200" kern="1200" baseline="0" dirty="0" smtClean="0">
                <a:solidFill>
                  <a:schemeClr val="tx1"/>
                </a:solidFill>
                <a:effectLst/>
                <a:latin typeface="+mn-lt"/>
                <a:ea typeface="+mn-ea"/>
                <a:cs typeface="+mn-cs"/>
              </a:rPr>
              <a:t> multiple regression</a:t>
            </a:r>
            <a:r>
              <a:rPr lang="en-US" sz="1200" kern="1200" dirty="0" smtClean="0">
                <a:solidFill>
                  <a:schemeClr val="tx1"/>
                </a:solidFill>
                <a:effectLst/>
                <a:latin typeface="+mn-lt"/>
                <a:ea typeface="+mn-ea"/>
                <a:cs typeface="+mn-cs"/>
              </a:rPr>
              <a:t> models may be applied to the appropriate paths.</a:t>
            </a:r>
            <a:r>
              <a:rPr lang="en-US" dirty="0" smtClean="0">
                <a:effectLst/>
              </a:rPr>
              <a:t> </a:t>
            </a:r>
            <a:r>
              <a:rPr lang="en-US" baseline="0" dirty="0" smtClean="0">
                <a:effectLst/>
              </a:rPr>
              <a:t> </a:t>
            </a:r>
          </a:p>
          <a:p>
            <a:r>
              <a:rPr lang="en-US" sz="1200" kern="1200" dirty="0" smtClean="0">
                <a:solidFill>
                  <a:schemeClr val="tx1"/>
                </a:solidFill>
                <a:effectLst/>
                <a:latin typeface="+mn-lt"/>
                <a:ea typeface="+mn-ea"/>
                <a:cs typeface="+mn-cs"/>
              </a:rPr>
              <a:t>1. The strength of a compound path is the product of coefficients along that path.</a:t>
            </a:r>
            <a:r>
              <a:rPr lang="en-US" sz="1200" kern="1200" baseline="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The total effect one variable has on another equals the sum of its direct and indirect effects through directed (causal) pathways</a:t>
            </a:r>
          </a:p>
          <a:p>
            <a:r>
              <a:rPr lang="en-US" sz="1200" kern="1200" dirty="0" smtClean="0">
                <a:solidFill>
                  <a:schemeClr val="tx1"/>
                </a:solidFill>
                <a:effectLst/>
                <a:latin typeface="+mn-lt"/>
                <a:ea typeface="+mn-ea"/>
                <a:cs typeface="+mn-cs"/>
              </a:rPr>
              <a:t>d-</a:t>
            </a:r>
            <a:r>
              <a:rPr lang="en-US" sz="1200" kern="1200" dirty="0" err="1" smtClean="0">
                <a:solidFill>
                  <a:schemeClr val="tx1"/>
                </a:solidFill>
                <a:effectLst/>
                <a:latin typeface="+mn-lt"/>
                <a:ea typeface="+mn-ea"/>
                <a:cs typeface="+mn-cs"/>
              </a:rPr>
              <a:t>sep</a:t>
            </a:r>
            <a:r>
              <a:rPr lang="en-US" sz="1200" kern="1200" dirty="0" smtClean="0">
                <a:solidFill>
                  <a:schemeClr val="tx1"/>
                </a:solidFill>
                <a:effectLst/>
                <a:latin typeface="+mn-lt"/>
                <a:ea typeface="+mn-ea"/>
                <a:cs typeface="+mn-cs"/>
              </a:rPr>
              <a:t> test can not be applied to models that</a:t>
            </a:r>
            <a:r>
              <a:rPr lang="en-US" sz="1200" kern="1200" baseline="0" dirty="0" smtClean="0">
                <a:solidFill>
                  <a:schemeClr val="tx1"/>
                </a:solidFill>
                <a:effectLst/>
                <a:latin typeface="+mn-lt"/>
                <a:ea typeface="+mn-ea"/>
                <a:cs typeface="+mn-cs"/>
              </a:rPr>
              <a:t> include latent variables (no probability estimate for unmeasured variables)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20</a:t>
            </a:fld>
            <a:endParaRPr lang="en-US"/>
          </a:p>
        </p:txBody>
      </p:sp>
    </p:spTree>
    <p:extLst>
      <p:ext uri="{BB962C8B-B14F-4D97-AF65-F5344CB8AC3E}">
        <p14:creationId xmlns:p14="http://schemas.microsoft.com/office/powerpoint/2010/main" val="959372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probable</a:t>
            </a:r>
            <a:r>
              <a:rPr lang="en-US" baseline="0" dirty="0" smtClean="0"/>
              <a:t> fit of the path model can be assessed by testing the independence claims based on the topology of the graph using the d-</a:t>
            </a:r>
            <a:r>
              <a:rPr lang="en-US" baseline="0" dirty="0" err="1" smtClean="0"/>
              <a:t>sep</a:t>
            </a:r>
            <a:r>
              <a:rPr lang="en-US" baseline="0" dirty="0" smtClean="0"/>
              <a:t> test (directional separation). Any variables in a DAG that do not have an arrow directly between them are claimed to be independent. The d-</a:t>
            </a:r>
            <a:r>
              <a:rPr lang="en-US" baseline="0" dirty="0" err="1" smtClean="0"/>
              <a:t>sep</a:t>
            </a:r>
            <a:r>
              <a:rPr lang="en-US" baseline="0" dirty="0" smtClean="0"/>
              <a:t> test gives the necessary and sufficient conditions for two vertices in a DAG to be probabilistically independent conditioning on other vertices. It also depends on the Markov condition where changes at </a:t>
            </a:r>
            <a:r>
              <a:rPr lang="en-US" i="1" baseline="0" dirty="0" smtClean="0"/>
              <a:t>t+1</a:t>
            </a:r>
            <a:r>
              <a:rPr lang="en-US" baseline="0" dirty="0" smtClean="0"/>
              <a:t> depend at most on the state at time </a:t>
            </a:r>
            <a:r>
              <a:rPr lang="en-US" i="1" baseline="0" dirty="0" smtClean="0"/>
              <a:t>t</a:t>
            </a:r>
            <a:r>
              <a:rPr lang="en-US" i="0" baseline="0" dirty="0" smtClean="0"/>
              <a:t> so that the more distant past only affects the immediate future indirectly through the present.</a:t>
            </a:r>
            <a:endParaRPr lang="en-US" i="1" dirty="0"/>
          </a:p>
        </p:txBody>
      </p:sp>
      <p:sp>
        <p:nvSpPr>
          <p:cNvPr id="4" name="Slide Number Placeholder 3"/>
          <p:cNvSpPr>
            <a:spLocks noGrp="1"/>
          </p:cNvSpPr>
          <p:nvPr>
            <p:ph type="sldNum" sz="quarter" idx="10"/>
          </p:nvPr>
        </p:nvSpPr>
        <p:spPr/>
        <p:txBody>
          <a:bodyPr/>
          <a:lstStyle/>
          <a:p>
            <a:fld id="{6C0FA8C7-ED6C-6F47-A2D7-C5B07B57E055}" type="slidenum">
              <a:rPr lang="en-US" smtClean="0"/>
              <a:t>21</a:t>
            </a:fld>
            <a:endParaRPr lang="en-US"/>
          </a:p>
        </p:txBody>
      </p:sp>
    </p:spTree>
    <p:extLst>
      <p:ext uri="{BB962C8B-B14F-4D97-AF65-F5344CB8AC3E}">
        <p14:creationId xmlns:p14="http://schemas.microsoft.com/office/powerpoint/2010/main" val="5328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a:t>
            </a:r>
            <a:r>
              <a:rPr lang="en-US" baseline="0" dirty="0" smtClean="0"/>
              <a:t> disease can be described by the three sides of the disease triangle, which may be better understood using a Venn diagram, because without the favorable interaction of all three factors there will not be disease. (could use the amount of overlap to indicate specific disease characteristics, e.g. narrow or broad environmental conditions or number of host species)</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3</a:t>
            </a:fld>
            <a:endParaRPr lang="en-US"/>
          </a:p>
        </p:txBody>
      </p:sp>
    </p:spTree>
    <p:extLst>
      <p:ext uri="{BB962C8B-B14F-4D97-AF65-F5344CB8AC3E}">
        <p14:creationId xmlns:p14="http://schemas.microsoft.com/office/powerpoint/2010/main" val="241360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processes of biology and ecology are not static, so past conditions can and do influence present and future conditions in a “lag effect.” </a:t>
            </a:r>
            <a:r>
              <a:rPr lang="en-US" dirty="0" smtClean="0"/>
              <a:t>A path model explicitly</a:t>
            </a:r>
            <a:r>
              <a:rPr lang="en-US" baseline="0" dirty="0" smtClean="0"/>
              <a:t> incorporating time through “lag effects” of disease and weather conditions.</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22</a:t>
            </a:fld>
            <a:endParaRPr lang="en-US"/>
          </a:p>
        </p:txBody>
      </p:sp>
    </p:spTree>
    <p:extLst>
      <p:ext uri="{BB962C8B-B14F-4D97-AF65-F5344CB8AC3E}">
        <p14:creationId xmlns:p14="http://schemas.microsoft.com/office/powerpoint/2010/main" val="10000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examine the relationships</a:t>
            </a:r>
            <a:r>
              <a:rPr lang="en-US" baseline="0" dirty="0" smtClean="0"/>
              <a:t> between pathogen spillover, coexistence, and environmental heterogeneity I focus on the forest disease sudden oak death. It is caused by </a:t>
            </a:r>
            <a:r>
              <a:rPr lang="en-US" i="1" dirty="0" smtClean="0"/>
              <a:t>P.</a:t>
            </a:r>
            <a:r>
              <a:rPr lang="en-US" i="1" baseline="0" dirty="0" smtClean="0"/>
              <a:t> </a:t>
            </a:r>
            <a:r>
              <a:rPr lang="en-US" i="1" baseline="0" dirty="0" err="1" smtClean="0"/>
              <a:t>ramorum</a:t>
            </a:r>
            <a:r>
              <a:rPr lang="en-US" baseline="0" dirty="0" smtClean="0"/>
              <a:t>, which is moisture dependent, and sensitive to temperature and light.</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4</a:t>
            </a:fld>
            <a:endParaRPr lang="en-US"/>
          </a:p>
        </p:txBody>
      </p:sp>
    </p:spTree>
    <p:extLst>
      <p:ext uri="{BB962C8B-B14F-4D97-AF65-F5344CB8AC3E}">
        <p14:creationId xmlns:p14="http://schemas.microsoft.com/office/powerpoint/2010/main" val="2404991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Coast</a:t>
            </a:r>
            <a:r>
              <a:rPr lang="en-US" baseline="0" dirty="0" smtClean="0"/>
              <a:t> live oak, California black oak, canyon live oak, tanoak, and California bay laurel. Of particular importance are Coast live oak, California black oak, tanoak, and California bay laurel. As the name suggests, the oak trees are killed by this disease, but that is only the beginning of the story because they do not effectively transmit the pathogen. They are “dead-end” hosts. Transmission is predominantly driven by the foliar host California bay laurel, which does not suffer negative effects from infections.</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5</a:t>
            </a:fld>
            <a:endParaRPr lang="en-US"/>
          </a:p>
        </p:txBody>
      </p:sp>
    </p:spTree>
    <p:extLst>
      <p:ext uri="{BB962C8B-B14F-4D97-AF65-F5344CB8AC3E}">
        <p14:creationId xmlns:p14="http://schemas.microsoft.com/office/powerpoint/2010/main" val="81678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asymmetry</a:t>
            </a:r>
            <a:r>
              <a:rPr lang="en-US" baseline="0" dirty="0" smtClean="0"/>
              <a:t> in host competency for pathogen transmission can be described by pathogen spillover. </a:t>
            </a:r>
            <a:r>
              <a:rPr lang="en-US" dirty="0" smtClean="0"/>
              <a:t>Spillover is a predicted characteristic</a:t>
            </a:r>
            <a:r>
              <a:rPr lang="en-US" baseline="0" dirty="0" smtClean="0"/>
              <a:t> of </a:t>
            </a:r>
            <a:r>
              <a:rPr lang="en-US" baseline="0" dirty="0" err="1" smtClean="0"/>
              <a:t>multihost</a:t>
            </a:r>
            <a:r>
              <a:rPr lang="en-US" baseline="0" dirty="0" smtClean="0"/>
              <a:t> </a:t>
            </a:r>
            <a:r>
              <a:rPr lang="en-US" baseline="0" dirty="0" err="1" smtClean="0"/>
              <a:t>pathosystems</a:t>
            </a:r>
            <a:r>
              <a:rPr lang="en-US" baseline="0" dirty="0" smtClean="0"/>
              <a:t> (interspecific). </a:t>
            </a:r>
            <a:r>
              <a:rPr lang="en-US" dirty="0" smtClean="0"/>
              <a:t>Interspecific vs. Intraspecific: intraspecific if there are individuals responsible for greater proportion of transmission events.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Reference:</a:t>
            </a:r>
            <a:r>
              <a:rPr lang="en-US" baseline="0" dirty="0" smtClean="0"/>
              <a:t> “Pathogen Spillover in Disease Epidemics” Am. Nat.</a:t>
            </a:r>
            <a:endParaRPr lang="en-US" dirty="0" smtClean="0"/>
          </a:p>
          <a:p>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6</a:t>
            </a:fld>
            <a:endParaRPr lang="en-US"/>
          </a:p>
        </p:txBody>
      </p:sp>
    </p:spTree>
    <p:extLst>
      <p:ext uri="{BB962C8B-B14F-4D97-AF65-F5344CB8AC3E}">
        <p14:creationId xmlns:p14="http://schemas.microsoft.com/office/powerpoint/2010/main" val="270268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understanding more precisely the scale at which environmental heterogeneity is likely to be related to pathogen spillover I aim to examine how specific aspects of the environment influence this mechanism. </a:t>
            </a:r>
            <a:r>
              <a:rPr lang="en-US" dirty="0" smtClean="0"/>
              <a:t>In other words, how</a:t>
            </a:r>
            <a:r>
              <a:rPr lang="en-US" baseline="0" dirty="0" smtClean="0"/>
              <a:t> do environmental conditions, such as the temperature, rainfall, and local plant community, influence pathogen reproduction and subsequent infection and mortality of oak species across the landscape? </a:t>
            </a:r>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7</a:t>
            </a:fld>
            <a:endParaRPr lang="en-US"/>
          </a:p>
        </p:txBody>
      </p:sp>
    </p:spTree>
    <p:extLst>
      <p:ext uri="{BB962C8B-B14F-4D97-AF65-F5344CB8AC3E}">
        <p14:creationId xmlns:p14="http://schemas.microsoft.com/office/powerpoint/2010/main" val="255033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SEM is better thought of as a scientific framework rather than a specific statistical technique. Explicitly relates observation to theory. It may be used to conceptualize and test a comprehensive set of hypothesis about a system in either a confirmatory or exploratory effort. “for when causal questions can’t be answered with randomized experiments” – Shipley 2004</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8</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Structural</a:t>
            </a:r>
            <a:r>
              <a:rPr lang="en-US" baseline="0" dirty="0" smtClean="0"/>
              <a:t> equation meta-model conceptualizing the relationships among theoretical constructs that influence infection and spillover in the SOD system. Using this approach I can discern the direct, indirect, and total effect of observations across hierarchical levels. For example, a characteristic of the landscape may have a direct effect on disease, and also an indirect effect through microclimate and community. The total effect is composed of the direct and indirect effects.</a:t>
            </a:r>
            <a:endParaRPr lang="en-US" dirty="0" smtClean="0"/>
          </a:p>
        </p:txBody>
      </p:sp>
      <p:sp>
        <p:nvSpPr>
          <p:cNvPr id="4" name="Slide Number Placeholder 3"/>
          <p:cNvSpPr>
            <a:spLocks noGrp="1"/>
          </p:cNvSpPr>
          <p:nvPr>
            <p:ph type="sldNum" sz="quarter" idx="10"/>
          </p:nvPr>
        </p:nvSpPr>
        <p:spPr/>
        <p:txBody>
          <a:bodyPr/>
          <a:lstStyle/>
          <a:p>
            <a:fld id="{6C0FA8C7-ED6C-6F47-A2D7-C5B07B57E055}" type="slidenum">
              <a:rPr lang="en-US" smtClean="0"/>
              <a:t>9</a:t>
            </a:fld>
            <a:endParaRPr lang="en-US"/>
          </a:p>
        </p:txBody>
      </p:sp>
    </p:spTree>
    <p:extLst>
      <p:ext uri="{BB962C8B-B14F-4D97-AF65-F5344CB8AC3E}">
        <p14:creationId xmlns:p14="http://schemas.microsoft.com/office/powerpoint/2010/main" val="2860524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200 plots visited annually 2004-2012,</a:t>
            </a:r>
            <a:r>
              <a:rPr lang="en-US" sz="1200" baseline="0" dirty="0" smtClean="0"/>
              <a:t> and most recently in 2014</a:t>
            </a:r>
            <a:r>
              <a:rPr lang="en-US" sz="1200" dirty="0" smtClean="0"/>
              <a:t>;</a:t>
            </a:r>
            <a:r>
              <a:rPr lang="en-US" sz="1200" baseline="0" dirty="0" smtClean="0"/>
              <a:t> </a:t>
            </a:r>
            <a:r>
              <a:rPr lang="en-US" sz="1200" dirty="0" smtClean="0"/>
              <a:t>14 rain gauge stations</a:t>
            </a:r>
          </a:p>
          <a:p>
            <a:endParaRPr lang="en-US" dirty="0"/>
          </a:p>
        </p:txBody>
      </p:sp>
      <p:sp>
        <p:nvSpPr>
          <p:cNvPr id="4" name="Slide Number Placeholder 3"/>
          <p:cNvSpPr>
            <a:spLocks noGrp="1"/>
          </p:cNvSpPr>
          <p:nvPr>
            <p:ph type="sldNum" sz="quarter" idx="10"/>
          </p:nvPr>
        </p:nvSpPr>
        <p:spPr/>
        <p:txBody>
          <a:bodyPr/>
          <a:lstStyle/>
          <a:p>
            <a:fld id="{6C0FA8C7-ED6C-6F47-A2D7-C5B07B57E055}" type="slidenum">
              <a:rPr lang="en-US" smtClean="0"/>
              <a:t>10</a:t>
            </a:fld>
            <a:endParaRPr lang="en-US"/>
          </a:p>
        </p:txBody>
      </p:sp>
    </p:spTree>
    <p:extLst>
      <p:ext uri="{BB962C8B-B14F-4D97-AF65-F5344CB8AC3E}">
        <p14:creationId xmlns:p14="http://schemas.microsoft.com/office/powerpoint/2010/main" val="349569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3028950"/>
            <a:ext cx="6477000" cy="13716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lstStyle>
          <a:p>
            <a:fld id="{D5B67E37-224D-8B47-B705-134B75C6C32A}" type="datetime1">
              <a:rPr lang="en-US" smtClean="0"/>
              <a:t>7/2/15</a:t>
            </a:fld>
            <a:endParaRPr lang="en-US"/>
          </a:p>
        </p:txBody>
      </p:sp>
      <p:sp>
        <p:nvSpPr>
          <p:cNvPr id="17" name="Footer Placeholder 16"/>
          <p:cNvSpPr>
            <a:spLocks noGrp="1"/>
          </p:cNvSpPr>
          <p:nvPr>
            <p:ph type="ftr" sz="quarter" idx="11"/>
          </p:nvPr>
        </p:nvSpPr>
        <p:spPr>
          <a:xfrm>
            <a:off x="2085393" y="177405"/>
            <a:ext cx="5867400" cy="273844"/>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lstStyle>
          <a:p>
            <a:fld id="{BFEBEB0A-9E3D-4B14-9782-E2AE3DA60D96}"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E1EA9C6-14B8-9E49-B5CD-62ACDAD7E60F}" type="datetime1">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7606D-E5C4-4C2F-8241-EC2663EF1C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457200"/>
            <a:ext cx="2057400" cy="41374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457202"/>
            <a:ext cx="5562600" cy="413742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4686302"/>
            <a:ext cx="2209800" cy="273844"/>
          </a:xfrm>
        </p:spPr>
        <p:txBody>
          <a:bodyPr/>
          <a:lstStyle/>
          <a:p>
            <a:fld id="{B0795065-C176-6748-8E9E-B14EC5A4B838}" type="datetime1">
              <a:rPr lang="en-US" smtClean="0"/>
              <a:t>7/2/15</a:t>
            </a:fld>
            <a:endParaRPr lang="en-US" dirty="0"/>
          </a:p>
        </p:txBody>
      </p:sp>
      <p:sp>
        <p:nvSpPr>
          <p:cNvPr id="5" name="Footer Placeholder 4"/>
          <p:cNvSpPr>
            <a:spLocks noGrp="1"/>
          </p:cNvSpPr>
          <p:nvPr>
            <p:ph type="ftr" sz="quarter" idx="11"/>
          </p:nvPr>
        </p:nvSpPr>
        <p:spPr>
          <a:xfrm>
            <a:off x="457205" y="4686156"/>
            <a:ext cx="5573483" cy="273844"/>
          </a:xfrm>
        </p:spPr>
        <p:txBody>
          <a:bodyPr/>
          <a:lstStyle/>
          <a:p>
            <a:endParaRPr lang="en-US"/>
          </a:p>
        </p:txBody>
      </p:sp>
      <p:sp>
        <p:nvSpPr>
          <p:cNvPr id="7" name="Rectangle 6"/>
          <p:cNvSpPr/>
          <p:nvPr/>
        </p:nvSpPr>
        <p:spPr bwMode="white">
          <a:xfrm>
            <a:off x="6096318" y="0"/>
            <a:ext cx="320040" cy="51435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457200"/>
            <a:ext cx="228600" cy="46863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40005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6056313" y="77787"/>
            <a:ext cx="400050" cy="244476"/>
          </a:xfrm>
        </p:spPr>
        <p:txBody>
          <a:bodyPr/>
          <a:lstStyle/>
          <a:p>
            <a:fld id="{CE8079A4-7AA8-4A4F-87E2-7781EC5097D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066495E-671C-0240-9A20-10704F3026C8}" type="datetime1">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E8079A4-7AA8-4A4F-87E2-7781EC5097DD}" type="slidenum">
              <a:rPr lang="en-US" smtClean="0"/>
              <a:pPr/>
              <a:t>‹#›</a:t>
            </a:fld>
            <a:endParaRPr lang="en-US"/>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2" y="2057401"/>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69F4C2C0-AD43-C84A-BED1-36C2E17401A9}" type="datetime1">
              <a:rPr lang="en-US" smtClean="0"/>
              <a:t>7/2/15</a:t>
            </a:fld>
            <a:endParaRPr lang="en-US"/>
          </a:p>
        </p:txBody>
      </p:sp>
      <p:sp>
        <p:nvSpPr>
          <p:cNvPr id="13" name="Slide Number Placeholder 12"/>
          <p:cNvSpPr>
            <a:spLocks noGrp="1"/>
          </p:cNvSpPr>
          <p:nvPr>
            <p:ph type="sldNum" sz="quarter" idx="11"/>
          </p:nvPr>
        </p:nvSpPr>
        <p:spPr>
          <a:xfrm>
            <a:off x="0" y="1314451"/>
            <a:ext cx="1295400" cy="526257"/>
          </a:xfrm>
        </p:spPr>
        <p:txBody>
          <a:bodyPr>
            <a:noAutofit/>
          </a:bodyPr>
          <a:lstStyle>
            <a:lvl1pPr>
              <a:defRPr sz="2400">
                <a:solidFill>
                  <a:srgbClr val="FFFFFF"/>
                </a:solidFill>
              </a:defRPr>
            </a:lvl1pPr>
          </a:lstStyle>
          <a:p>
            <a:fld id="{CE8079A4-7AA8-4A4F-87E2-7781EC5097DD}" type="slidenum">
              <a:rPr lang="en-US" smtClean="0"/>
              <a:pPr/>
              <a:t>‹#›</a:t>
            </a:fld>
            <a:endParaRPr lang="en-US"/>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865EAE8F-B44A-AB4F-AB86-7AE2C3802967}" type="datetime1">
              <a:rPr lang="en-US" smtClean="0"/>
              <a:t>7/2/15</a:t>
            </a:fld>
            <a:endParaRPr lang="en-US"/>
          </a:p>
        </p:txBody>
      </p:sp>
      <p:sp>
        <p:nvSpPr>
          <p:cNvPr id="10" name="Slide Number Placeholder 9"/>
          <p:cNvSpPr>
            <a:spLocks noGrp="1"/>
          </p:cNvSpPr>
          <p:nvPr>
            <p:ph type="sldNum" sz="quarter" idx="16"/>
          </p:nvPr>
        </p:nvSpPr>
        <p:spPr/>
        <p:txBody>
          <a:bodyPr rtlCol="0"/>
          <a:lstStyle/>
          <a:p>
            <a:fld id="{CE8079A4-7AA8-4A4F-87E2-7781EC5097DD}"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04788"/>
            <a:ext cx="8153400" cy="652462"/>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9CC8750-0F6B-7448-830F-4CBE6A158029}" type="datetime1">
              <a:rPr lang="en-US" smtClean="0"/>
              <a:t>7/2/15</a:t>
            </a:fld>
            <a:endParaRPr lang="en-US"/>
          </a:p>
        </p:txBody>
      </p:sp>
      <p:sp>
        <p:nvSpPr>
          <p:cNvPr id="12" name="Slide Number Placeholder 11"/>
          <p:cNvSpPr>
            <a:spLocks noGrp="1"/>
          </p:cNvSpPr>
          <p:nvPr>
            <p:ph type="sldNum" sz="quarter" idx="16"/>
          </p:nvPr>
        </p:nvSpPr>
        <p:spPr/>
        <p:txBody>
          <a:bodyPr rtlCol="0"/>
          <a:lstStyle/>
          <a:p>
            <a:fld id="{CE8079A4-7AA8-4A4F-87E2-7781EC5097DD}"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314450"/>
            <a:ext cx="3886200"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314450"/>
            <a:ext cx="3886200"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0FBEE66-4CEA-D047-AA6D-5D9D940A3C5B}" type="datetime1">
              <a:rPr lang="en-US" smtClean="0"/>
              <a:t>7/2/15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E8079A4-7AA8-4A4F-87E2-7781EC5097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88F76-BADE-8D43-918E-CE144D3A955F}" type="datetime1">
              <a:rPr lang="en-US" smtClean="0"/>
              <a:t>7/2/15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lstStyle>
          <a:p>
            <a:fld id="{CE8079A4-7AA8-4A4F-87E2-7781EC5097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04788"/>
            <a:ext cx="8077200" cy="652462"/>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B527A52-5CAC-964F-BB8E-B19F0F5B72EF}" type="datetime1">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754ED01-E2A0-4C1E-8E21-014B99041579}" type="slidenum">
              <a:rPr lang="en-US" smtClean="0"/>
              <a:pPr/>
              <a:t>‹#›</a:t>
            </a:fld>
            <a:endParaRPr lang="en-US" dirty="0"/>
          </a:p>
        </p:txBody>
      </p:sp>
      <p:sp>
        <p:nvSpPr>
          <p:cNvPr id="3" name="Text Placeholder 2"/>
          <p:cNvSpPr>
            <a:spLocks noGrp="1"/>
          </p:cNvSpPr>
          <p:nvPr>
            <p:ph type="body" idx="2"/>
          </p:nvPr>
        </p:nvSpPr>
        <p:spPr>
          <a:xfrm>
            <a:off x="609600" y="1314450"/>
            <a:ext cx="1600200" cy="325755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314450"/>
            <a:ext cx="6400800" cy="3314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3490722"/>
            <a:ext cx="7598664"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3486150"/>
            <a:ext cx="7315200" cy="51435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4686300"/>
            <a:ext cx="2667000" cy="273844"/>
          </a:xfrm>
        </p:spPr>
        <p:txBody>
          <a:bodyPr rtlCol="0"/>
          <a:lstStyle/>
          <a:p>
            <a:fld id="{CDF9364A-788B-C147-9D0D-AC3A90836111}" type="datetime1">
              <a:rPr lang="en-US" smtClean="0"/>
              <a:t>7/2/15</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lstStyle>
          <a:p>
            <a:fld id="{CE8079A4-7AA8-4A4F-87E2-7781EC5097DD}" type="slidenum">
              <a:rPr lang="en-US" smtClean="0"/>
              <a:pPr/>
              <a:t>‹#›</a:t>
            </a:fld>
            <a:endParaRPr lang="en-US"/>
          </a:p>
        </p:txBody>
      </p:sp>
      <p:sp>
        <p:nvSpPr>
          <p:cNvPr id="14" name="Footer Placeholder 13"/>
          <p:cNvSpPr>
            <a:spLocks noGrp="1"/>
          </p:cNvSpPr>
          <p:nvPr>
            <p:ph type="ftr" sz="quarter" idx="12"/>
          </p:nvPr>
        </p:nvSpPr>
        <p:spPr>
          <a:xfrm>
            <a:off x="1600200" y="4686156"/>
            <a:ext cx="4572000" cy="273844"/>
          </a:xfrm>
        </p:spPr>
        <p:txBody>
          <a:bodyPr rtlCol="0"/>
          <a:lstStyle/>
          <a:p>
            <a:endParaRPr lang="en-US"/>
          </a:p>
        </p:txBody>
      </p:sp>
      <p:sp>
        <p:nvSpPr>
          <p:cNvPr id="3" name="Picture Placeholder 2"/>
          <p:cNvSpPr>
            <a:spLocks noGrp="1"/>
          </p:cNvSpPr>
          <p:nvPr>
            <p:ph type="pic" idx="1"/>
          </p:nvPr>
        </p:nvSpPr>
        <p:spPr>
          <a:xfrm>
            <a:off x="1560576" y="0"/>
            <a:ext cx="7583424" cy="3426714"/>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71450"/>
            <a:ext cx="8153400" cy="74295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200150"/>
            <a:ext cx="8153400" cy="339471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sz="1400">
                <a:solidFill>
                  <a:schemeClr val="tx2"/>
                </a:solidFill>
              </a:defRPr>
            </a:lvl1pPr>
          </a:lstStyle>
          <a:p>
            <a:fld id="{E30C739F-20DC-7142-8244-ED6F7A249932}" type="datetime1">
              <a:rPr lang="en-US" smtClean="0"/>
              <a:t>7/2/15</a:t>
            </a:fld>
            <a:endParaRPr lang="en-US" dirty="0"/>
          </a:p>
        </p:txBody>
      </p:sp>
      <p:sp>
        <p:nvSpPr>
          <p:cNvPr id="3" name="Footer Placeholder 2"/>
          <p:cNvSpPr>
            <a:spLocks noGrp="1"/>
          </p:cNvSpPr>
          <p:nvPr>
            <p:ph type="ftr" sz="quarter" idx="3"/>
          </p:nvPr>
        </p:nvSpPr>
        <p:spPr>
          <a:xfrm>
            <a:off x="609604" y="4686156"/>
            <a:ext cx="5421083" cy="273844"/>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Rectangle 6"/>
          <p:cNvSpPr/>
          <p:nvPr/>
        </p:nvSpPr>
        <p:spPr bwMode="white">
          <a:xfrm>
            <a:off x="0" y="92583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96012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6012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54167"/>
            <a:ext cx="533400" cy="183357"/>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CE8079A4-7AA8-4A4F-87E2-7781EC5097D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5268" r:id="rId1"/>
    <p:sldLayoutId id="2147485269" r:id="rId2"/>
    <p:sldLayoutId id="2147485270" r:id="rId3"/>
    <p:sldLayoutId id="2147485271" r:id="rId4"/>
    <p:sldLayoutId id="2147485272" r:id="rId5"/>
    <p:sldLayoutId id="2147485273" r:id="rId6"/>
    <p:sldLayoutId id="2147485274" r:id="rId7"/>
    <p:sldLayoutId id="2147485275" r:id="rId8"/>
    <p:sldLayoutId id="2147485276" r:id="rId9"/>
    <p:sldLayoutId id="2147485277" r:id="rId10"/>
    <p:sldLayoutId id="2147485278"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png"/><Relationship Id="rId5"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982768"/>
            <a:ext cx="6477000" cy="2417782"/>
          </a:xfrm>
        </p:spPr>
        <p:txBody>
          <a:bodyPr>
            <a:normAutofit fontScale="90000"/>
          </a:bodyPr>
          <a:lstStyle/>
          <a:p>
            <a:r>
              <a:rPr lang="en-US" dirty="0"/>
              <a:t>Environmental </a:t>
            </a:r>
            <a:r>
              <a:rPr lang="en-US" dirty="0" smtClean="0"/>
              <a:t>Influences on pathogen spillover in a </a:t>
            </a:r>
            <a:r>
              <a:rPr lang="en-US" dirty="0" err="1" smtClean="0"/>
              <a:t>multihost</a:t>
            </a:r>
            <a:r>
              <a:rPr lang="en-US" dirty="0" smtClean="0"/>
              <a:t> forest disease</a:t>
            </a:r>
            <a:endParaRPr lang="en-US" dirty="0"/>
          </a:p>
        </p:txBody>
      </p:sp>
      <p:sp>
        <p:nvSpPr>
          <p:cNvPr id="3" name="Subtitle 2"/>
          <p:cNvSpPr>
            <a:spLocks noGrp="1"/>
          </p:cNvSpPr>
          <p:nvPr>
            <p:ph type="subTitle" idx="1"/>
          </p:nvPr>
        </p:nvSpPr>
        <p:spPr/>
        <p:txBody>
          <a:bodyPr>
            <a:normAutofit fontScale="92500"/>
          </a:bodyPr>
          <a:lstStyle/>
          <a:p>
            <a:r>
              <a:rPr lang="en-US" dirty="0" smtClean="0"/>
              <a:t>Whalen </a:t>
            </a:r>
            <a:r>
              <a:rPr lang="en-US" dirty="0" smtClean="0"/>
              <a:t>Dillon | IALE World Congress | July </a:t>
            </a:r>
            <a:r>
              <a:rPr lang="en-US" dirty="0"/>
              <a:t>6</a:t>
            </a:r>
            <a:r>
              <a:rPr lang="en-US" dirty="0" smtClean="0"/>
              <a:t>, 2015</a:t>
            </a:r>
            <a:endParaRPr lang="en-US" dirty="0"/>
          </a:p>
        </p:txBody>
      </p:sp>
    </p:spTree>
    <p:extLst>
      <p:ext uri="{BB962C8B-B14F-4D97-AF65-F5344CB8AC3E}">
        <p14:creationId xmlns:p14="http://schemas.microsoft.com/office/powerpoint/2010/main" val="249850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p:txBody>
          <a:bodyPr>
            <a:normAutofit/>
          </a:bodyPr>
          <a:lstStyle/>
          <a:p>
            <a:pPr marL="0" indent="0">
              <a:buNone/>
            </a:pPr>
            <a:r>
              <a:rPr lang="en-US" sz="2600" dirty="0" smtClean="0"/>
              <a:t>Permanent monitoring plots</a:t>
            </a:r>
          </a:p>
        </p:txBody>
      </p:sp>
      <p:sp>
        <p:nvSpPr>
          <p:cNvPr id="2" name="Title 1"/>
          <p:cNvSpPr>
            <a:spLocks noGrp="1"/>
          </p:cNvSpPr>
          <p:nvPr>
            <p:ph type="title"/>
          </p:nvPr>
        </p:nvSpPr>
        <p:spPr/>
        <p:txBody>
          <a:bodyPr>
            <a:normAutofit fontScale="90000"/>
          </a:bodyPr>
          <a:lstStyle/>
          <a:p>
            <a:r>
              <a:rPr lang="en-US" dirty="0" smtClean="0"/>
              <a:t>Data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10</a:t>
            </a:fld>
            <a:endParaRPr lang="en-US"/>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4669" y="1137523"/>
            <a:ext cx="3095527" cy="400597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174" y="2060950"/>
            <a:ext cx="2574039" cy="1930529"/>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1890" y="2060950"/>
            <a:ext cx="2574039" cy="1930529"/>
          </a:xfrm>
          <a:prstGeom prst="rect">
            <a:avLst/>
          </a:prstGeom>
        </p:spPr>
      </p:pic>
      <p:sp>
        <p:nvSpPr>
          <p:cNvPr id="12" name="TextBox 11"/>
          <p:cNvSpPr txBox="1"/>
          <p:nvPr/>
        </p:nvSpPr>
        <p:spPr>
          <a:xfrm>
            <a:off x="1462500" y="3931923"/>
            <a:ext cx="893386" cy="369332"/>
          </a:xfrm>
          <a:prstGeom prst="rect">
            <a:avLst/>
          </a:prstGeom>
          <a:noFill/>
        </p:spPr>
        <p:txBody>
          <a:bodyPr wrap="none" rtlCol="0">
            <a:spAutoFit/>
          </a:bodyPr>
          <a:lstStyle/>
          <a:p>
            <a:r>
              <a:rPr lang="en-US" dirty="0" smtClean="0"/>
              <a:t>Ecology</a:t>
            </a:r>
            <a:endParaRPr lang="en-US" dirty="0"/>
          </a:p>
        </p:txBody>
      </p:sp>
      <p:sp>
        <p:nvSpPr>
          <p:cNvPr id="13" name="TextBox 12"/>
          <p:cNvSpPr txBox="1"/>
          <p:nvPr/>
        </p:nvSpPr>
        <p:spPr>
          <a:xfrm>
            <a:off x="3899398" y="3916683"/>
            <a:ext cx="1339021" cy="369332"/>
          </a:xfrm>
          <a:prstGeom prst="rect">
            <a:avLst/>
          </a:prstGeom>
          <a:noFill/>
        </p:spPr>
        <p:txBody>
          <a:bodyPr wrap="none" rtlCol="0">
            <a:spAutoFit/>
          </a:bodyPr>
          <a:lstStyle/>
          <a:p>
            <a:r>
              <a:rPr lang="en-US" dirty="0" smtClean="0"/>
              <a:t>Microclimate</a:t>
            </a:r>
            <a:endParaRPr lang="en-US" dirty="0"/>
          </a:p>
        </p:txBody>
      </p:sp>
    </p:spTree>
    <p:extLst>
      <p:ext uri="{BB962C8B-B14F-4D97-AF65-F5344CB8AC3E}">
        <p14:creationId xmlns:p14="http://schemas.microsoft.com/office/powerpoint/2010/main" val="29272551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p:txBody>
          <a:bodyPr>
            <a:normAutofit/>
          </a:bodyPr>
          <a:lstStyle/>
          <a:p>
            <a:pPr marL="0" indent="0">
              <a:buNone/>
            </a:pPr>
            <a:r>
              <a:rPr lang="en-US" dirty="0" smtClean="0"/>
              <a:t>Unfilled Microclimate</a:t>
            </a:r>
          </a:p>
        </p:txBody>
      </p:sp>
      <p:sp>
        <p:nvSpPr>
          <p:cNvPr id="2" name="Title 1"/>
          <p:cNvSpPr>
            <a:spLocks noGrp="1"/>
          </p:cNvSpPr>
          <p:nvPr>
            <p:ph type="title"/>
          </p:nvPr>
        </p:nvSpPr>
        <p:spPr/>
        <p:txBody>
          <a:bodyPr>
            <a:normAutofit fontScale="90000"/>
          </a:bodyPr>
          <a:lstStyle/>
          <a:p>
            <a:r>
              <a:rPr lang="en-US" dirty="0" smtClean="0"/>
              <a:t>Data Processing</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11</a:t>
            </a:fld>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032" y="1903572"/>
            <a:ext cx="3328987" cy="249674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73640" y="1408187"/>
            <a:ext cx="5249024" cy="3626038"/>
          </a:xfrm>
          <a:prstGeom prst="rect">
            <a:avLst/>
          </a:prstGeom>
        </p:spPr>
      </p:pic>
      <p:sp>
        <p:nvSpPr>
          <p:cNvPr id="7" name="Rectangle 6"/>
          <p:cNvSpPr/>
          <p:nvPr/>
        </p:nvSpPr>
        <p:spPr>
          <a:xfrm>
            <a:off x="6317526" y="2723109"/>
            <a:ext cx="312109" cy="1442278"/>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49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p:txBody>
          <a:bodyPr>
            <a:normAutofit/>
          </a:bodyPr>
          <a:lstStyle/>
          <a:p>
            <a:pPr marL="0" indent="0">
              <a:buNone/>
            </a:pPr>
            <a:r>
              <a:rPr lang="en-US" dirty="0" smtClean="0"/>
              <a:t>Filled Microclimate</a:t>
            </a:r>
            <a:endParaRPr lang="en-US" dirty="0" smtClean="0"/>
          </a:p>
        </p:txBody>
      </p:sp>
      <p:sp>
        <p:nvSpPr>
          <p:cNvPr id="2" name="Title 1"/>
          <p:cNvSpPr>
            <a:spLocks noGrp="1"/>
          </p:cNvSpPr>
          <p:nvPr>
            <p:ph type="title"/>
          </p:nvPr>
        </p:nvSpPr>
        <p:spPr/>
        <p:txBody>
          <a:bodyPr>
            <a:normAutofit fontScale="90000"/>
          </a:bodyPr>
          <a:lstStyle/>
          <a:p>
            <a:r>
              <a:rPr lang="en-US" dirty="0" smtClean="0"/>
              <a:t>Data </a:t>
            </a:r>
            <a:r>
              <a:rPr lang="en-US" dirty="0" smtClean="0"/>
              <a:t>Processing</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12</a:t>
            </a:fld>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032" y="1903572"/>
            <a:ext cx="3328987" cy="2496740"/>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3728" y="1386673"/>
            <a:ext cx="5426071" cy="3561512"/>
          </a:xfrm>
          <a:prstGeom prst="rect">
            <a:avLst/>
          </a:prstGeom>
        </p:spPr>
      </p:pic>
      <p:sp>
        <p:nvSpPr>
          <p:cNvPr id="7" name="TextBox 6"/>
          <p:cNvSpPr txBox="1"/>
          <p:nvPr/>
        </p:nvSpPr>
        <p:spPr>
          <a:xfrm>
            <a:off x="64572" y="4694791"/>
            <a:ext cx="4696718" cy="369332"/>
          </a:xfrm>
          <a:prstGeom prst="rect">
            <a:avLst/>
          </a:prstGeom>
          <a:noFill/>
        </p:spPr>
        <p:txBody>
          <a:bodyPr wrap="none" rtlCol="0">
            <a:spAutoFit/>
          </a:bodyPr>
          <a:lstStyle/>
          <a:p>
            <a:r>
              <a:rPr lang="en-US" dirty="0"/>
              <a:t>https://</a:t>
            </a:r>
            <a:r>
              <a:rPr lang="en-US" dirty="0" err="1"/>
              <a:t>github.com</a:t>
            </a:r>
            <a:r>
              <a:rPr lang="en-US" dirty="0"/>
              <a:t>/f-</a:t>
            </a:r>
            <a:r>
              <a:rPr lang="en-US" dirty="0" err="1"/>
              <a:t>tonini</a:t>
            </a:r>
            <a:r>
              <a:rPr lang="en-US" dirty="0"/>
              <a:t>/Microclimate-Sonoma</a:t>
            </a:r>
          </a:p>
        </p:txBody>
      </p:sp>
    </p:spTree>
    <p:extLst>
      <p:ext uri="{BB962C8B-B14F-4D97-AF65-F5344CB8AC3E}">
        <p14:creationId xmlns:p14="http://schemas.microsoft.com/office/powerpoint/2010/main" val="28816663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 Model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13</a:t>
            </a:fld>
            <a:endParaRPr lang="en-US"/>
          </a:p>
        </p:txBody>
      </p:sp>
      <p:sp>
        <p:nvSpPr>
          <p:cNvPr id="4" name="TextBox 3"/>
          <p:cNvSpPr txBox="1"/>
          <p:nvPr/>
        </p:nvSpPr>
        <p:spPr>
          <a:xfrm>
            <a:off x="6202723" y="2992098"/>
            <a:ext cx="983450" cy="369332"/>
          </a:xfrm>
          <a:prstGeom prst="rect">
            <a:avLst/>
          </a:prstGeom>
          <a:noFill/>
        </p:spPr>
        <p:txBody>
          <a:bodyPr wrap="none" rtlCol="0">
            <a:prstTxWarp prst="textArchUp">
              <a:avLst/>
            </a:prstTxWarp>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Spillover</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7" name="Picture 6"/>
          <p:cNvPicPr>
            <a:picLocks noChangeAspect="1"/>
          </p:cNvPicPr>
          <p:nvPr/>
        </p:nvPicPr>
        <p:blipFill>
          <a:blip r:embed="rId3"/>
          <a:stretch>
            <a:fillRect/>
          </a:stretch>
        </p:blipFill>
        <p:spPr>
          <a:xfrm>
            <a:off x="1221598" y="1185212"/>
            <a:ext cx="7576176" cy="3864250"/>
          </a:xfrm>
          <a:prstGeom prst="rect">
            <a:avLst/>
          </a:prstGeom>
        </p:spPr>
      </p:pic>
    </p:spTree>
    <p:extLst>
      <p:ext uri="{BB962C8B-B14F-4D97-AF65-F5344CB8AC3E}">
        <p14:creationId xmlns:p14="http://schemas.microsoft.com/office/powerpoint/2010/main" val="36038874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221598" y="1185212"/>
            <a:ext cx="7576176" cy="3864250"/>
          </a:xfrm>
          <a:prstGeom prst="rect">
            <a:avLst/>
          </a:prstGeom>
        </p:spPr>
      </p:pic>
      <p:sp>
        <p:nvSpPr>
          <p:cNvPr id="2" name="Title 1"/>
          <p:cNvSpPr>
            <a:spLocks noGrp="1"/>
          </p:cNvSpPr>
          <p:nvPr>
            <p:ph type="title"/>
          </p:nvPr>
        </p:nvSpPr>
        <p:spPr/>
        <p:txBody>
          <a:bodyPr>
            <a:normAutofit fontScale="90000"/>
          </a:bodyPr>
          <a:lstStyle/>
          <a:p>
            <a:r>
              <a:rPr lang="en-US" dirty="0" smtClean="0"/>
              <a:t>Path Model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14</a:t>
            </a:fld>
            <a:endParaRPr lang="en-US"/>
          </a:p>
        </p:txBody>
      </p:sp>
      <p:sp>
        <p:nvSpPr>
          <p:cNvPr id="4" name="TextBox 3"/>
          <p:cNvSpPr txBox="1"/>
          <p:nvPr/>
        </p:nvSpPr>
        <p:spPr>
          <a:xfrm>
            <a:off x="6202723" y="2992098"/>
            <a:ext cx="983450" cy="369332"/>
          </a:xfrm>
          <a:prstGeom prst="rect">
            <a:avLst/>
          </a:prstGeom>
          <a:noFill/>
        </p:spPr>
        <p:txBody>
          <a:bodyPr wrap="none" rtlCol="0">
            <a:prstTxWarp prst="textArchUp">
              <a:avLst/>
            </a:prstTxWarp>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Spillover</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1350748" y="3980050"/>
            <a:ext cx="694233" cy="369332"/>
          </a:xfrm>
          <a:prstGeom prst="rect">
            <a:avLst/>
          </a:prstGeom>
          <a:noFill/>
        </p:spPr>
        <p:txBody>
          <a:bodyPr wrap="none" rtlCol="0">
            <a:spAutoFit/>
          </a:bodyPr>
          <a:lstStyle/>
          <a:p>
            <a:r>
              <a:rPr lang="en-US" dirty="0"/>
              <a:t>-</a:t>
            </a:r>
            <a:r>
              <a:rPr lang="en-US" dirty="0" smtClean="0"/>
              <a:t>0.05</a:t>
            </a:r>
            <a:endParaRPr lang="en-US" dirty="0"/>
          </a:p>
        </p:txBody>
      </p:sp>
      <p:sp>
        <p:nvSpPr>
          <p:cNvPr id="7" name="Rectangle 6"/>
          <p:cNvSpPr/>
          <p:nvPr/>
        </p:nvSpPr>
        <p:spPr>
          <a:xfrm>
            <a:off x="2365888" y="2788472"/>
            <a:ext cx="694233" cy="369332"/>
          </a:xfrm>
          <a:prstGeom prst="rect">
            <a:avLst/>
          </a:prstGeom>
        </p:spPr>
        <p:txBody>
          <a:bodyPr wrap="none">
            <a:spAutoFit/>
          </a:bodyPr>
          <a:lstStyle/>
          <a:p>
            <a:r>
              <a:rPr lang="en-US" dirty="0"/>
              <a:t>-</a:t>
            </a:r>
            <a:r>
              <a:rPr lang="en-US" dirty="0" smtClean="0"/>
              <a:t>0.05</a:t>
            </a:r>
            <a:endParaRPr lang="en-US" dirty="0"/>
          </a:p>
        </p:txBody>
      </p:sp>
      <p:sp>
        <p:nvSpPr>
          <p:cNvPr id="8" name="Rectangle 7"/>
          <p:cNvSpPr/>
          <p:nvPr/>
        </p:nvSpPr>
        <p:spPr>
          <a:xfrm>
            <a:off x="4172537" y="1762815"/>
            <a:ext cx="694233" cy="369332"/>
          </a:xfrm>
          <a:prstGeom prst="rect">
            <a:avLst/>
          </a:prstGeom>
        </p:spPr>
        <p:txBody>
          <a:bodyPr wrap="none">
            <a:spAutoFit/>
          </a:bodyPr>
          <a:lstStyle/>
          <a:p>
            <a:r>
              <a:rPr lang="en-US" dirty="0"/>
              <a:t>-</a:t>
            </a:r>
            <a:r>
              <a:rPr lang="en-US" dirty="0" smtClean="0"/>
              <a:t>0.03</a:t>
            </a:r>
            <a:endParaRPr lang="en-US" dirty="0"/>
          </a:p>
        </p:txBody>
      </p:sp>
      <p:sp>
        <p:nvSpPr>
          <p:cNvPr id="9" name="Rectangle 8"/>
          <p:cNvSpPr/>
          <p:nvPr/>
        </p:nvSpPr>
        <p:spPr>
          <a:xfrm>
            <a:off x="3049359" y="1781978"/>
            <a:ext cx="617364" cy="369332"/>
          </a:xfrm>
          <a:prstGeom prst="rect">
            <a:avLst/>
          </a:prstGeom>
        </p:spPr>
        <p:txBody>
          <a:bodyPr wrap="none">
            <a:spAutoFit/>
          </a:bodyPr>
          <a:lstStyle/>
          <a:p>
            <a:r>
              <a:rPr lang="en-US" dirty="0" smtClean="0"/>
              <a:t>0.02</a:t>
            </a:r>
            <a:endParaRPr lang="en-US" dirty="0"/>
          </a:p>
        </p:txBody>
      </p:sp>
      <p:sp>
        <p:nvSpPr>
          <p:cNvPr id="10" name="Rectangle 9"/>
          <p:cNvSpPr/>
          <p:nvPr/>
        </p:nvSpPr>
        <p:spPr>
          <a:xfrm>
            <a:off x="3151805" y="3317907"/>
            <a:ext cx="694233" cy="369332"/>
          </a:xfrm>
          <a:prstGeom prst="rect">
            <a:avLst/>
          </a:prstGeom>
        </p:spPr>
        <p:txBody>
          <a:bodyPr wrap="none">
            <a:spAutoFit/>
          </a:bodyPr>
          <a:lstStyle/>
          <a:p>
            <a:r>
              <a:rPr lang="en-US" dirty="0"/>
              <a:t>-</a:t>
            </a:r>
            <a:r>
              <a:rPr lang="en-US" dirty="0" smtClean="0"/>
              <a:t>0.05</a:t>
            </a:r>
            <a:endParaRPr lang="en-US" dirty="0"/>
          </a:p>
        </p:txBody>
      </p:sp>
      <p:sp>
        <p:nvSpPr>
          <p:cNvPr id="11" name="Rectangle 10"/>
          <p:cNvSpPr/>
          <p:nvPr/>
        </p:nvSpPr>
        <p:spPr>
          <a:xfrm>
            <a:off x="4691845" y="2783544"/>
            <a:ext cx="694233" cy="369332"/>
          </a:xfrm>
          <a:prstGeom prst="rect">
            <a:avLst/>
          </a:prstGeom>
        </p:spPr>
        <p:txBody>
          <a:bodyPr wrap="none">
            <a:spAutoFit/>
          </a:bodyPr>
          <a:lstStyle/>
          <a:p>
            <a:r>
              <a:rPr lang="en-US" dirty="0"/>
              <a:t>-</a:t>
            </a:r>
            <a:r>
              <a:rPr lang="en-US" dirty="0" smtClean="0"/>
              <a:t>0.39</a:t>
            </a:r>
            <a:endParaRPr lang="en-US" dirty="0"/>
          </a:p>
        </p:txBody>
      </p:sp>
      <p:sp>
        <p:nvSpPr>
          <p:cNvPr id="12" name="Rectangle 11"/>
          <p:cNvSpPr/>
          <p:nvPr/>
        </p:nvSpPr>
        <p:spPr>
          <a:xfrm>
            <a:off x="3957297" y="3958524"/>
            <a:ext cx="997313" cy="369332"/>
          </a:xfrm>
          <a:prstGeom prst="rect">
            <a:avLst/>
          </a:prstGeom>
        </p:spPr>
        <p:txBody>
          <a:bodyPr wrap="none">
            <a:spAutoFit/>
          </a:bodyPr>
          <a:lstStyle/>
          <a:p>
            <a:r>
              <a:rPr lang="en-US" dirty="0"/>
              <a:t>-</a:t>
            </a:r>
            <a:r>
              <a:rPr lang="en-US" dirty="0" smtClean="0"/>
              <a:t>0.02(ns)</a:t>
            </a:r>
            <a:endParaRPr lang="en-US" dirty="0"/>
          </a:p>
        </p:txBody>
      </p:sp>
      <p:sp>
        <p:nvSpPr>
          <p:cNvPr id="13" name="Rectangle 12"/>
          <p:cNvSpPr/>
          <p:nvPr/>
        </p:nvSpPr>
        <p:spPr>
          <a:xfrm>
            <a:off x="5525984" y="2302525"/>
            <a:ext cx="694233" cy="369332"/>
          </a:xfrm>
          <a:prstGeom prst="rect">
            <a:avLst/>
          </a:prstGeom>
        </p:spPr>
        <p:txBody>
          <a:bodyPr wrap="none">
            <a:spAutoFit/>
          </a:bodyPr>
          <a:lstStyle/>
          <a:p>
            <a:r>
              <a:rPr lang="en-US" dirty="0"/>
              <a:t>-</a:t>
            </a:r>
            <a:r>
              <a:rPr lang="en-US" dirty="0" smtClean="0"/>
              <a:t>0.31</a:t>
            </a:r>
            <a:endParaRPr lang="en-US" dirty="0"/>
          </a:p>
        </p:txBody>
      </p:sp>
      <p:sp>
        <p:nvSpPr>
          <p:cNvPr id="14" name="Rectangle 13"/>
          <p:cNvSpPr/>
          <p:nvPr/>
        </p:nvSpPr>
        <p:spPr>
          <a:xfrm>
            <a:off x="6403739" y="3301198"/>
            <a:ext cx="617364" cy="369332"/>
          </a:xfrm>
          <a:prstGeom prst="rect">
            <a:avLst/>
          </a:prstGeom>
        </p:spPr>
        <p:txBody>
          <a:bodyPr wrap="none">
            <a:spAutoFit/>
          </a:bodyPr>
          <a:lstStyle/>
          <a:p>
            <a:r>
              <a:rPr lang="en-US" dirty="0" smtClean="0"/>
              <a:t>0.71</a:t>
            </a:r>
            <a:endParaRPr lang="en-US" dirty="0"/>
          </a:p>
        </p:txBody>
      </p:sp>
      <p:sp>
        <p:nvSpPr>
          <p:cNvPr id="15" name="Rectangle 14"/>
          <p:cNvSpPr/>
          <p:nvPr/>
        </p:nvSpPr>
        <p:spPr>
          <a:xfrm>
            <a:off x="5628012" y="4170407"/>
            <a:ext cx="1060995" cy="369332"/>
          </a:xfrm>
          <a:prstGeom prst="rect">
            <a:avLst/>
          </a:prstGeom>
        </p:spPr>
        <p:txBody>
          <a:bodyPr wrap="none">
            <a:spAutoFit/>
          </a:bodyPr>
          <a:lstStyle/>
          <a:p>
            <a:r>
              <a:rPr lang="en-US" dirty="0"/>
              <a:t> -</a:t>
            </a:r>
            <a:r>
              <a:rPr lang="en-US" dirty="0" smtClean="0"/>
              <a:t>0.33(ns)</a:t>
            </a:r>
            <a:endParaRPr lang="en-US" dirty="0"/>
          </a:p>
        </p:txBody>
      </p:sp>
      <p:sp>
        <p:nvSpPr>
          <p:cNvPr id="17" name="Rectangle 16"/>
          <p:cNvSpPr/>
          <p:nvPr/>
        </p:nvSpPr>
        <p:spPr>
          <a:xfrm>
            <a:off x="6479398" y="2117859"/>
            <a:ext cx="997313" cy="369332"/>
          </a:xfrm>
          <a:prstGeom prst="rect">
            <a:avLst/>
          </a:prstGeom>
        </p:spPr>
        <p:txBody>
          <a:bodyPr wrap="none">
            <a:spAutoFit/>
          </a:bodyPr>
          <a:lstStyle/>
          <a:p>
            <a:r>
              <a:rPr lang="en-US" dirty="0"/>
              <a:t>-</a:t>
            </a:r>
            <a:r>
              <a:rPr lang="en-US" dirty="0" smtClean="0"/>
              <a:t>0.37(ns)</a:t>
            </a:r>
            <a:endParaRPr lang="en-US" dirty="0"/>
          </a:p>
        </p:txBody>
      </p:sp>
      <p:sp>
        <p:nvSpPr>
          <p:cNvPr id="19" name="Rectangle 18"/>
          <p:cNvSpPr/>
          <p:nvPr/>
        </p:nvSpPr>
        <p:spPr>
          <a:xfrm>
            <a:off x="2881011" y="4365836"/>
            <a:ext cx="997313" cy="369332"/>
          </a:xfrm>
          <a:prstGeom prst="rect">
            <a:avLst/>
          </a:prstGeom>
        </p:spPr>
        <p:txBody>
          <a:bodyPr wrap="none">
            <a:spAutoFit/>
          </a:bodyPr>
          <a:lstStyle/>
          <a:p>
            <a:r>
              <a:rPr lang="en-US" dirty="0"/>
              <a:t>-</a:t>
            </a:r>
            <a:r>
              <a:rPr lang="en-US" dirty="0" smtClean="0"/>
              <a:t>0.04(ns)</a:t>
            </a:r>
            <a:endParaRPr lang="en-US" dirty="0"/>
          </a:p>
        </p:txBody>
      </p:sp>
      <p:sp>
        <p:nvSpPr>
          <p:cNvPr id="20" name="TextBox 19"/>
          <p:cNvSpPr txBox="1"/>
          <p:nvPr/>
        </p:nvSpPr>
        <p:spPr>
          <a:xfrm>
            <a:off x="7186173" y="1345409"/>
            <a:ext cx="1344576" cy="369332"/>
          </a:xfrm>
          <a:prstGeom prst="rect">
            <a:avLst/>
          </a:prstGeom>
          <a:noFill/>
        </p:spPr>
        <p:txBody>
          <a:bodyPr wrap="none" rtlCol="0">
            <a:spAutoFit/>
          </a:bodyPr>
          <a:lstStyle/>
          <a:p>
            <a:r>
              <a:rPr lang="en-US" dirty="0" smtClean="0"/>
              <a:t>2005 Model</a:t>
            </a:r>
            <a:endParaRPr lang="en-US" dirty="0"/>
          </a:p>
        </p:txBody>
      </p:sp>
    </p:spTree>
    <p:extLst>
      <p:ext uri="{BB962C8B-B14F-4D97-AF65-F5344CB8AC3E}">
        <p14:creationId xmlns:p14="http://schemas.microsoft.com/office/powerpoint/2010/main" val="42296080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356062" y="1183751"/>
            <a:ext cx="5495492" cy="3870341"/>
          </a:xfrm>
          <a:prstGeom prst="rect">
            <a:avLst/>
          </a:prstGeom>
        </p:spPr>
      </p:pic>
      <p:sp>
        <p:nvSpPr>
          <p:cNvPr id="2" name="Title 1"/>
          <p:cNvSpPr>
            <a:spLocks noGrp="1"/>
          </p:cNvSpPr>
          <p:nvPr>
            <p:ph type="title"/>
          </p:nvPr>
        </p:nvSpPr>
        <p:spPr/>
        <p:txBody>
          <a:bodyPr>
            <a:normAutofit fontScale="90000"/>
          </a:bodyPr>
          <a:lstStyle/>
          <a:p>
            <a:r>
              <a:rPr lang="en-US" dirty="0" smtClean="0"/>
              <a:t>Path Model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15</a:t>
            </a:fld>
            <a:endParaRPr lang="en-US"/>
          </a:p>
        </p:txBody>
      </p:sp>
      <p:sp>
        <p:nvSpPr>
          <p:cNvPr id="5" name="TextBox 4"/>
          <p:cNvSpPr txBox="1"/>
          <p:nvPr/>
        </p:nvSpPr>
        <p:spPr>
          <a:xfrm>
            <a:off x="7186173" y="1345409"/>
            <a:ext cx="1344576" cy="369332"/>
          </a:xfrm>
          <a:prstGeom prst="rect">
            <a:avLst/>
          </a:prstGeom>
          <a:noFill/>
        </p:spPr>
        <p:txBody>
          <a:bodyPr wrap="none" rtlCol="0">
            <a:spAutoFit/>
          </a:bodyPr>
          <a:lstStyle/>
          <a:p>
            <a:r>
              <a:rPr lang="en-US" dirty="0" smtClean="0"/>
              <a:t>2014 Model</a:t>
            </a:r>
            <a:endParaRPr lang="en-US" dirty="0"/>
          </a:p>
        </p:txBody>
      </p:sp>
    </p:spTree>
    <p:extLst>
      <p:ext uri="{BB962C8B-B14F-4D97-AF65-F5344CB8AC3E}">
        <p14:creationId xmlns:p14="http://schemas.microsoft.com/office/powerpoint/2010/main" val="12468032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37351" y="1886949"/>
            <a:ext cx="8451686" cy="3085680"/>
          </a:xfrm>
          <a:prstGeom prst="rect">
            <a:avLst/>
          </a:prstGeom>
        </p:spPr>
      </p:pic>
      <p:sp>
        <p:nvSpPr>
          <p:cNvPr id="2" name="Title 1"/>
          <p:cNvSpPr>
            <a:spLocks noGrp="1"/>
          </p:cNvSpPr>
          <p:nvPr>
            <p:ph type="title"/>
          </p:nvPr>
        </p:nvSpPr>
        <p:spPr/>
        <p:txBody>
          <a:bodyPr>
            <a:normAutofit fontScale="90000"/>
          </a:bodyPr>
          <a:lstStyle/>
          <a:p>
            <a:r>
              <a:rPr lang="en-US" dirty="0" smtClean="0"/>
              <a:t>Path Model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16</a:t>
            </a:fld>
            <a:endParaRPr lang="en-US"/>
          </a:p>
        </p:txBody>
      </p:sp>
      <p:sp>
        <p:nvSpPr>
          <p:cNvPr id="5" name="TextBox 4"/>
          <p:cNvSpPr txBox="1"/>
          <p:nvPr/>
        </p:nvSpPr>
        <p:spPr>
          <a:xfrm>
            <a:off x="7186173" y="1345409"/>
            <a:ext cx="1344576" cy="369332"/>
          </a:xfrm>
          <a:prstGeom prst="rect">
            <a:avLst/>
          </a:prstGeom>
          <a:noFill/>
        </p:spPr>
        <p:txBody>
          <a:bodyPr wrap="none" rtlCol="0">
            <a:spAutoFit/>
          </a:bodyPr>
          <a:lstStyle/>
          <a:p>
            <a:r>
              <a:rPr lang="en-US" dirty="0" smtClean="0"/>
              <a:t>2014 Model</a:t>
            </a:r>
            <a:endParaRPr lang="en-US" dirty="0"/>
          </a:p>
        </p:txBody>
      </p:sp>
      <p:sp>
        <p:nvSpPr>
          <p:cNvPr id="9" name="Rectangle 8"/>
          <p:cNvSpPr/>
          <p:nvPr/>
        </p:nvSpPr>
        <p:spPr>
          <a:xfrm>
            <a:off x="1302252" y="2817613"/>
            <a:ext cx="694233" cy="369332"/>
          </a:xfrm>
          <a:prstGeom prst="rect">
            <a:avLst/>
          </a:prstGeom>
        </p:spPr>
        <p:txBody>
          <a:bodyPr wrap="none">
            <a:spAutoFit/>
          </a:bodyPr>
          <a:lstStyle/>
          <a:p>
            <a:r>
              <a:rPr lang="en-US" dirty="0"/>
              <a:t>-</a:t>
            </a:r>
            <a:r>
              <a:rPr lang="en-US" dirty="0" smtClean="0"/>
              <a:t>0.05</a:t>
            </a:r>
            <a:endParaRPr lang="en-US" dirty="0"/>
          </a:p>
        </p:txBody>
      </p:sp>
      <p:sp>
        <p:nvSpPr>
          <p:cNvPr id="10" name="Rectangle 9"/>
          <p:cNvSpPr/>
          <p:nvPr/>
        </p:nvSpPr>
        <p:spPr>
          <a:xfrm>
            <a:off x="2622412" y="3348494"/>
            <a:ext cx="617364" cy="369332"/>
          </a:xfrm>
          <a:prstGeom prst="rect">
            <a:avLst/>
          </a:prstGeom>
        </p:spPr>
        <p:txBody>
          <a:bodyPr wrap="none">
            <a:spAutoFit/>
          </a:bodyPr>
          <a:lstStyle/>
          <a:p>
            <a:r>
              <a:rPr lang="en-US" dirty="0" smtClean="0"/>
              <a:t>0.10</a:t>
            </a:r>
            <a:endParaRPr lang="en-US" dirty="0"/>
          </a:p>
        </p:txBody>
      </p:sp>
      <p:sp>
        <p:nvSpPr>
          <p:cNvPr id="11" name="Rectangle 10"/>
          <p:cNvSpPr/>
          <p:nvPr/>
        </p:nvSpPr>
        <p:spPr>
          <a:xfrm>
            <a:off x="3751293" y="4566918"/>
            <a:ext cx="694233" cy="369332"/>
          </a:xfrm>
          <a:prstGeom prst="rect">
            <a:avLst/>
          </a:prstGeom>
        </p:spPr>
        <p:txBody>
          <a:bodyPr wrap="none">
            <a:spAutoFit/>
          </a:bodyPr>
          <a:lstStyle/>
          <a:p>
            <a:r>
              <a:rPr lang="en-US" dirty="0"/>
              <a:t>-</a:t>
            </a:r>
            <a:r>
              <a:rPr lang="en-US" dirty="0" smtClean="0"/>
              <a:t>0.05</a:t>
            </a:r>
            <a:endParaRPr lang="en-US" dirty="0"/>
          </a:p>
        </p:txBody>
      </p:sp>
      <p:sp>
        <p:nvSpPr>
          <p:cNvPr id="12" name="Rectangle 11"/>
          <p:cNvSpPr/>
          <p:nvPr/>
        </p:nvSpPr>
        <p:spPr>
          <a:xfrm>
            <a:off x="4379257" y="3456124"/>
            <a:ext cx="697627" cy="369332"/>
          </a:xfrm>
          <a:prstGeom prst="rect">
            <a:avLst/>
          </a:prstGeom>
        </p:spPr>
        <p:txBody>
          <a:bodyPr wrap="none">
            <a:spAutoFit/>
          </a:bodyPr>
          <a:lstStyle/>
          <a:p>
            <a:r>
              <a:rPr lang="en-US" dirty="0"/>
              <a:t>-</a:t>
            </a:r>
            <a:r>
              <a:rPr lang="en-US" dirty="0" smtClean="0"/>
              <a:t>0.07</a:t>
            </a:r>
            <a:endParaRPr lang="en-US" dirty="0"/>
          </a:p>
        </p:txBody>
      </p:sp>
      <p:sp>
        <p:nvSpPr>
          <p:cNvPr id="13" name="Rectangle 12"/>
          <p:cNvSpPr/>
          <p:nvPr/>
        </p:nvSpPr>
        <p:spPr>
          <a:xfrm>
            <a:off x="3751293" y="1890241"/>
            <a:ext cx="694233" cy="369332"/>
          </a:xfrm>
          <a:prstGeom prst="rect">
            <a:avLst/>
          </a:prstGeom>
        </p:spPr>
        <p:txBody>
          <a:bodyPr wrap="none">
            <a:spAutoFit/>
          </a:bodyPr>
          <a:lstStyle/>
          <a:p>
            <a:r>
              <a:rPr lang="en-US" dirty="0"/>
              <a:t>-</a:t>
            </a:r>
            <a:r>
              <a:rPr lang="en-US" dirty="0" smtClean="0"/>
              <a:t>0.18</a:t>
            </a:r>
            <a:endParaRPr lang="en-US" dirty="0"/>
          </a:p>
        </p:txBody>
      </p:sp>
      <p:sp>
        <p:nvSpPr>
          <p:cNvPr id="14" name="Rectangle 13"/>
          <p:cNvSpPr/>
          <p:nvPr/>
        </p:nvSpPr>
        <p:spPr>
          <a:xfrm>
            <a:off x="3751300" y="2708288"/>
            <a:ext cx="694233" cy="369332"/>
          </a:xfrm>
          <a:prstGeom prst="rect">
            <a:avLst/>
          </a:prstGeom>
        </p:spPr>
        <p:txBody>
          <a:bodyPr wrap="none">
            <a:spAutoFit/>
          </a:bodyPr>
          <a:lstStyle/>
          <a:p>
            <a:r>
              <a:rPr lang="en-US" dirty="0"/>
              <a:t>-</a:t>
            </a:r>
            <a:r>
              <a:rPr lang="en-US" dirty="0" smtClean="0"/>
              <a:t>0.16</a:t>
            </a:r>
            <a:endParaRPr lang="en-US" dirty="0"/>
          </a:p>
        </p:txBody>
      </p:sp>
      <p:sp>
        <p:nvSpPr>
          <p:cNvPr id="15" name="Rectangle 14"/>
          <p:cNvSpPr/>
          <p:nvPr/>
        </p:nvSpPr>
        <p:spPr>
          <a:xfrm>
            <a:off x="3325872" y="3491412"/>
            <a:ext cx="490000" cy="369332"/>
          </a:xfrm>
          <a:prstGeom prst="rect">
            <a:avLst/>
          </a:prstGeom>
        </p:spPr>
        <p:txBody>
          <a:bodyPr wrap="none">
            <a:spAutoFit/>
          </a:bodyPr>
          <a:lstStyle/>
          <a:p>
            <a:r>
              <a:rPr lang="en-US" dirty="0" smtClean="0"/>
              <a:t>0.2</a:t>
            </a:r>
            <a:endParaRPr lang="en-US" dirty="0"/>
          </a:p>
        </p:txBody>
      </p:sp>
      <p:sp>
        <p:nvSpPr>
          <p:cNvPr id="16" name="Rectangle 15"/>
          <p:cNvSpPr/>
          <p:nvPr/>
        </p:nvSpPr>
        <p:spPr>
          <a:xfrm>
            <a:off x="6137829" y="2774561"/>
            <a:ext cx="617364" cy="369332"/>
          </a:xfrm>
          <a:prstGeom prst="rect">
            <a:avLst/>
          </a:prstGeom>
        </p:spPr>
        <p:txBody>
          <a:bodyPr wrap="none">
            <a:spAutoFit/>
          </a:bodyPr>
          <a:lstStyle/>
          <a:p>
            <a:r>
              <a:rPr lang="en-US" dirty="0" smtClean="0"/>
              <a:t>0.36</a:t>
            </a:r>
            <a:endParaRPr lang="en-US" dirty="0"/>
          </a:p>
        </p:txBody>
      </p:sp>
      <p:sp>
        <p:nvSpPr>
          <p:cNvPr id="17" name="Rectangle 16"/>
          <p:cNvSpPr/>
          <p:nvPr/>
        </p:nvSpPr>
        <p:spPr>
          <a:xfrm>
            <a:off x="5545896" y="3597738"/>
            <a:ext cx="694233" cy="369332"/>
          </a:xfrm>
          <a:prstGeom prst="rect">
            <a:avLst/>
          </a:prstGeom>
        </p:spPr>
        <p:txBody>
          <a:bodyPr wrap="none">
            <a:spAutoFit/>
          </a:bodyPr>
          <a:lstStyle/>
          <a:p>
            <a:r>
              <a:rPr lang="en-US" dirty="0"/>
              <a:t>-</a:t>
            </a:r>
            <a:r>
              <a:rPr lang="en-US" dirty="0" smtClean="0"/>
              <a:t>0.39</a:t>
            </a:r>
            <a:endParaRPr lang="en-US" dirty="0"/>
          </a:p>
        </p:txBody>
      </p:sp>
      <p:sp>
        <p:nvSpPr>
          <p:cNvPr id="18" name="Rectangle 17"/>
          <p:cNvSpPr/>
          <p:nvPr/>
        </p:nvSpPr>
        <p:spPr>
          <a:xfrm>
            <a:off x="7745960" y="2695165"/>
            <a:ext cx="620683" cy="369332"/>
          </a:xfrm>
          <a:prstGeom prst="rect">
            <a:avLst/>
          </a:prstGeom>
        </p:spPr>
        <p:txBody>
          <a:bodyPr wrap="none">
            <a:spAutoFit/>
          </a:bodyPr>
          <a:lstStyle/>
          <a:p>
            <a:r>
              <a:rPr lang="en-US" dirty="0" smtClean="0"/>
              <a:t>0.47</a:t>
            </a:r>
            <a:endParaRPr lang="en-US" dirty="0"/>
          </a:p>
        </p:txBody>
      </p:sp>
    </p:spTree>
    <p:extLst>
      <p:ext uri="{BB962C8B-B14F-4D97-AF65-F5344CB8AC3E}">
        <p14:creationId xmlns:p14="http://schemas.microsoft.com/office/powerpoint/2010/main" val="32859639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Pathogen Hotspots</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17</a:t>
            </a:fld>
            <a:endParaRPr lang="en-US"/>
          </a:p>
        </p:txBody>
      </p:sp>
      <p:pic>
        <p:nvPicPr>
          <p:cNvPr id="5" name="Picture 4" descr="sideENoLegend.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1366" y="1175625"/>
            <a:ext cx="2685860" cy="1900238"/>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4027788" y="841860"/>
            <a:ext cx="3894291" cy="4561818"/>
          </a:xfrm>
          <a:prstGeom prst="rect">
            <a:avLst/>
          </a:prstGeom>
        </p:spPr>
      </p:pic>
      <p:pic>
        <p:nvPicPr>
          <p:cNvPr id="7" name="Picture 6" descr="sideFNoLegend.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5457" y="3172571"/>
            <a:ext cx="2681769" cy="1897343"/>
          </a:xfrm>
          <a:prstGeom prst="rect">
            <a:avLst/>
          </a:prstGeom>
        </p:spPr>
      </p:pic>
      <p:cxnSp>
        <p:nvCxnSpPr>
          <p:cNvPr id="9" name="Straight Arrow Connector 8"/>
          <p:cNvCxnSpPr/>
          <p:nvPr/>
        </p:nvCxnSpPr>
        <p:spPr>
          <a:xfrm>
            <a:off x="2262188" y="4691063"/>
            <a:ext cx="4762" cy="23812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838575" y="2505075"/>
            <a:ext cx="271463" cy="9048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36459" y="2577989"/>
            <a:ext cx="295275"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5400000">
            <a:off x="3053092" y="2393323"/>
            <a:ext cx="338554" cy="369332"/>
          </a:xfrm>
          <a:prstGeom prst="rect">
            <a:avLst/>
          </a:prstGeom>
          <a:noFill/>
        </p:spPr>
        <p:txBody>
          <a:bodyPr wrap="none" rtlCol="0">
            <a:spAutoFit/>
          </a:bodyPr>
          <a:lstStyle/>
          <a:p>
            <a:r>
              <a:rPr lang="en-US" dirty="0" smtClean="0">
                <a:solidFill>
                  <a:schemeClr val="bg1"/>
                </a:solidFill>
              </a:rPr>
              <a:t>N</a:t>
            </a:r>
            <a:endParaRPr lang="en-US" dirty="0">
              <a:solidFill>
                <a:schemeClr val="bg1"/>
              </a:solidFill>
            </a:endParaRPr>
          </a:p>
        </p:txBody>
      </p:sp>
      <p:sp>
        <p:nvSpPr>
          <p:cNvPr id="15" name="TextBox 14"/>
          <p:cNvSpPr txBox="1"/>
          <p:nvPr/>
        </p:nvSpPr>
        <p:spPr>
          <a:xfrm rot="10800000">
            <a:off x="2097673" y="4807734"/>
            <a:ext cx="338554" cy="369332"/>
          </a:xfrm>
          <a:prstGeom prst="rect">
            <a:avLst/>
          </a:prstGeom>
          <a:noFill/>
        </p:spPr>
        <p:txBody>
          <a:bodyPr wrap="none" rtlCol="0">
            <a:spAutoFit/>
          </a:bodyPr>
          <a:lstStyle/>
          <a:p>
            <a:r>
              <a:rPr lang="en-US" dirty="0" smtClean="0">
                <a:solidFill>
                  <a:schemeClr val="bg1"/>
                </a:solidFill>
              </a:rPr>
              <a:t>N</a:t>
            </a:r>
            <a:endParaRPr lang="en-US" dirty="0">
              <a:solidFill>
                <a:schemeClr val="bg1"/>
              </a:solidFill>
            </a:endParaRPr>
          </a:p>
        </p:txBody>
      </p:sp>
      <p:sp>
        <p:nvSpPr>
          <p:cNvPr id="16" name="TextBox 15"/>
          <p:cNvSpPr txBox="1"/>
          <p:nvPr/>
        </p:nvSpPr>
        <p:spPr>
          <a:xfrm rot="6615367">
            <a:off x="4036880" y="2446789"/>
            <a:ext cx="338554" cy="369332"/>
          </a:xfrm>
          <a:prstGeom prst="rect">
            <a:avLst/>
          </a:prstGeom>
          <a:noFill/>
        </p:spPr>
        <p:txBody>
          <a:bodyPr wrap="none" rtlCol="0">
            <a:spAutoFit/>
          </a:bodyPr>
          <a:lstStyle/>
          <a:p>
            <a:r>
              <a:rPr lang="en-US" dirty="0" smtClean="0">
                <a:solidFill>
                  <a:schemeClr val="bg1"/>
                </a:solidFill>
              </a:rPr>
              <a:t>N</a:t>
            </a:r>
            <a:endParaRPr lang="en-US" dirty="0">
              <a:solidFill>
                <a:schemeClr val="bg1"/>
              </a:solidFill>
            </a:endParaRPr>
          </a:p>
        </p:txBody>
      </p:sp>
    </p:spTree>
    <p:extLst>
      <p:ext uri="{BB962C8B-B14F-4D97-AF65-F5344CB8AC3E}">
        <p14:creationId xmlns:p14="http://schemas.microsoft.com/office/powerpoint/2010/main" val="14226418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Clipboard0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44179" y="1645105"/>
            <a:ext cx="2460484" cy="3498395"/>
          </a:xfrm>
          <a:prstGeom prst="rect">
            <a:avLst/>
          </a:prstGeom>
          <a:ln>
            <a:noFill/>
          </a:ln>
          <a:effectLst>
            <a:softEdge rad="112500"/>
          </a:effectLst>
        </p:spPr>
      </p:pic>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73202" y="2204608"/>
            <a:ext cx="3470977" cy="2603233"/>
          </a:xfrm>
          <a:prstGeom prst="rect">
            <a:avLst/>
          </a:prstGeom>
          <a:ln>
            <a:noFill/>
          </a:ln>
          <a:effectLst>
            <a:softEdge rad="112500"/>
          </a:effectLst>
        </p:spPr>
      </p:pic>
      <p:sp>
        <p:nvSpPr>
          <p:cNvPr id="3" name="Content Placeholder 2"/>
          <p:cNvSpPr>
            <a:spLocks noGrp="1"/>
          </p:cNvSpPr>
          <p:nvPr>
            <p:ph sz="quarter" idx="1"/>
          </p:nvPr>
        </p:nvSpPr>
        <p:spPr>
          <a:xfrm>
            <a:off x="612648" y="1200150"/>
            <a:ext cx="8153400" cy="947305"/>
          </a:xfrm>
        </p:spPr>
        <p:txBody>
          <a:bodyPr>
            <a:normAutofit/>
          </a:bodyPr>
          <a:lstStyle/>
          <a:p>
            <a:pPr marL="0" indent="0">
              <a:buNone/>
            </a:pPr>
            <a:r>
              <a:rPr lang="en-US" sz="2400" dirty="0"/>
              <a:t>Spillover to dead end </a:t>
            </a:r>
            <a:r>
              <a:rPr lang="en-US" sz="2400" dirty="0" smtClean="0"/>
              <a:t>hosts (mortality) </a:t>
            </a:r>
            <a:r>
              <a:rPr lang="en-US" sz="2400" dirty="0"/>
              <a:t>may </a:t>
            </a:r>
            <a:r>
              <a:rPr lang="en-US" sz="2400" dirty="0" smtClean="0"/>
              <a:t>increase reservoir </a:t>
            </a:r>
            <a:r>
              <a:rPr lang="en-US" sz="2400" dirty="0"/>
              <a:t>host abundance</a:t>
            </a:r>
          </a:p>
        </p:txBody>
      </p:sp>
      <p:pic>
        <p:nvPicPr>
          <p:cNvPr id="17" name="Picture 8" descr="X:\Outreach\Promotional_Materials\IMAGES\SOD_images\bay_laurel3.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19364" y="2194560"/>
            <a:ext cx="2991012" cy="2632090"/>
          </a:xfrm>
          <a:prstGeom prst="rect">
            <a:avLst/>
          </a:prstGeom>
          <a:ln>
            <a:noFill/>
          </a:ln>
          <a:effectLst>
            <a:softEdge rad="112500"/>
          </a:effectLst>
        </p:spPr>
      </p:pic>
      <p:pic>
        <p:nvPicPr>
          <p:cNvPr id="1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02158" y="3427615"/>
            <a:ext cx="609600" cy="457200"/>
          </a:xfrm>
          <a:prstGeom prst="ellipse">
            <a:avLst/>
          </a:prstGeom>
          <a:ln>
            <a:noFill/>
          </a:ln>
          <a:effectLst>
            <a:softEdge rad="76200"/>
          </a:effectLst>
        </p:spPr>
      </p:pic>
      <p:pic>
        <p:nvPicPr>
          <p:cNvPr id="1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27830" y="2706690"/>
            <a:ext cx="609600" cy="457200"/>
          </a:xfrm>
          <a:prstGeom prst="ellipse">
            <a:avLst/>
          </a:prstGeom>
          <a:ln>
            <a:noFill/>
          </a:ln>
          <a:effectLst>
            <a:softEdge rad="76200"/>
          </a:effectLst>
        </p:spPr>
      </p:pic>
      <p:sp>
        <p:nvSpPr>
          <p:cNvPr id="2" name="Title 1"/>
          <p:cNvSpPr>
            <a:spLocks noGrp="1"/>
          </p:cNvSpPr>
          <p:nvPr>
            <p:ph type="title"/>
          </p:nvPr>
        </p:nvSpPr>
        <p:spPr/>
        <p:txBody>
          <a:bodyPr>
            <a:normAutofit fontScale="90000"/>
          </a:bodyPr>
          <a:lstStyle/>
          <a:p>
            <a:r>
              <a:rPr lang="en-US" dirty="0" smtClean="0"/>
              <a:t>Pathogen Spillover &amp; Coexistence</a:t>
            </a:r>
            <a:endParaRPr lang="en-US" dirty="0"/>
          </a:p>
        </p:txBody>
      </p:sp>
      <p:sp>
        <p:nvSpPr>
          <p:cNvPr id="4" name="Slide Number Placeholder 3"/>
          <p:cNvSpPr>
            <a:spLocks noGrp="1"/>
          </p:cNvSpPr>
          <p:nvPr>
            <p:ph type="sldNum" sz="quarter" idx="12"/>
          </p:nvPr>
        </p:nvSpPr>
        <p:spPr/>
        <p:txBody>
          <a:bodyPr>
            <a:normAutofit fontScale="47500" lnSpcReduction="20000"/>
          </a:bodyPr>
          <a:lstStyle/>
          <a:p>
            <a:fld id="{CE8079A4-7AA8-4A4F-87E2-7781EC5097DD}" type="slidenum">
              <a:rPr lang="en-US" smtClean="0"/>
              <a:pPr/>
              <a:t>18</a:t>
            </a:fld>
            <a:endParaRPr lang="en-US"/>
          </a:p>
        </p:txBody>
      </p:sp>
      <p:pic>
        <p:nvPicPr>
          <p:cNvPr id="2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93041" y="3680065"/>
            <a:ext cx="609600" cy="457200"/>
          </a:xfrm>
          <a:prstGeom prst="ellipse">
            <a:avLst/>
          </a:prstGeom>
          <a:ln>
            <a:noFill/>
          </a:ln>
          <a:effectLst>
            <a:softEdge rad="76200"/>
          </a:effectLst>
        </p:spPr>
      </p:pic>
      <p:pic>
        <p:nvPicPr>
          <p:cNvPr id="21"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18230" y="2812370"/>
            <a:ext cx="609600" cy="457200"/>
          </a:xfrm>
          <a:prstGeom prst="ellipse">
            <a:avLst/>
          </a:prstGeom>
          <a:ln>
            <a:noFill/>
          </a:ln>
          <a:effectLst>
            <a:softEdge rad="76200"/>
          </a:effectLst>
        </p:spPr>
      </p:pic>
      <p:pic>
        <p:nvPicPr>
          <p:cNvPr id="24"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00369" y="2355170"/>
            <a:ext cx="609600" cy="457200"/>
          </a:xfrm>
          <a:prstGeom prst="ellipse">
            <a:avLst/>
          </a:prstGeom>
          <a:ln>
            <a:noFill/>
          </a:ln>
          <a:effectLst>
            <a:softEdge rad="76200"/>
          </a:effectLst>
        </p:spPr>
      </p:pic>
      <p:pic>
        <p:nvPicPr>
          <p:cNvPr id="2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31377" y="3303830"/>
            <a:ext cx="609600" cy="457200"/>
          </a:xfrm>
          <a:prstGeom prst="ellipse">
            <a:avLst/>
          </a:prstGeom>
          <a:ln>
            <a:noFill/>
          </a:ln>
          <a:effectLst>
            <a:softEdge rad="76200"/>
          </a:effectLst>
        </p:spPr>
      </p:pic>
      <p:pic>
        <p:nvPicPr>
          <p:cNvPr id="2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2751" y="2478090"/>
            <a:ext cx="609600" cy="457200"/>
          </a:xfrm>
          <a:prstGeom prst="ellipse">
            <a:avLst/>
          </a:prstGeom>
          <a:ln>
            <a:noFill/>
          </a:ln>
          <a:effectLst>
            <a:softEdge rad="76200"/>
          </a:effectLst>
        </p:spPr>
      </p:pic>
      <p:pic>
        <p:nvPicPr>
          <p:cNvPr id="3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65485" y="2537423"/>
            <a:ext cx="609600" cy="457200"/>
          </a:xfrm>
          <a:prstGeom prst="ellipse">
            <a:avLst/>
          </a:prstGeom>
          <a:ln>
            <a:noFill/>
          </a:ln>
          <a:effectLst>
            <a:softEdge rad="76200"/>
          </a:effectLst>
        </p:spPr>
      </p:pic>
      <p:cxnSp>
        <p:nvCxnSpPr>
          <p:cNvPr id="33" name="Curved Connector 32"/>
          <p:cNvCxnSpPr>
            <a:stCxn id="16" idx="7"/>
            <a:endCxn id="30" idx="1"/>
          </p:cNvCxnSpPr>
          <p:nvPr/>
        </p:nvCxnSpPr>
        <p:spPr>
          <a:xfrm rot="5400000" flipH="1" flipV="1">
            <a:off x="3416824" y="2135711"/>
            <a:ext cx="169267" cy="1106603"/>
          </a:xfrm>
          <a:prstGeom prst="curvedConnector3">
            <a:avLst>
              <a:gd name="adj1" fmla="val 27460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20" idx="7"/>
            <a:endCxn id="25" idx="0"/>
          </p:cNvCxnSpPr>
          <p:nvPr/>
        </p:nvCxnSpPr>
        <p:spPr>
          <a:xfrm rot="5400000" flipH="1" flipV="1">
            <a:off x="3103177" y="2914020"/>
            <a:ext cx="443190" cy="1222810"/>
          </a:xfrm>
          <a:prstGeom prst="curvedConnector3">
            <a:avLst>
              <a:gd name="adj1" fmla="val 15158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8" descr="X:\Outreach\Promotional_Materials\IMAGES\SOD_images\bay_laurel3.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8027406" y="3355062"/>
            <a:ext cx="738642" cy="650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8" descr="X:\Outreach\Promotional_Materials\IMAGES\SOD_images\bay_laurel3.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7167573" y="2710774"/>
            <a:ext cx="673927" cy="593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8" descr="X:\Outreach\Promotional_Materials\IMAGES\SOD_images\bay_laurel3.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flipH="1">
            <a:off x="6806893" y="3556367"/>
            <a:ext cx="665951" cy="586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8" descr="X:\Outreach\Promotional_Materials\IMAGES\SOD_images\bay_laurel3.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flipH="1">
            <a:off x="7771252" y="2018342"/>
            <a:ext cx="665951" cy="586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7146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0953" y="3262103"/>
            <a:ext cx="3395274" cy="1718071"/>
          </a:xfrm>
          <a:prstGeom prst="rect">
            <a:avLst/>
          </a:prstGeom>
          <a:noFill/>
          <a:ln>
            <a:noFill/>
          </a:ln>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40953" y="1235424"/>
            <a:ext cx="3395274" cy="1996625"/>
          </a:xfrm>
          <a:prstGeom prst="rect">
            <a:avLst/>
          </a:prstGeom>
        </p:spPr>
      </p:pic>
      <p:sp>
        <p:nvSpPr>
          <p:cNvPr id="2" name="Title 1"/>
          <p:cNvSpPr>
            <a:spLocks noGrp="1"/>
          </p:cNvSpPr>
          <p:nvPr>
            <p:ph type="title"/>
          </p:nvPr>
        </p:nvSpPr>
        <p:spPr/>
        <p:txBody>
          <a:bodyPr>
            <a:normAutofit fontScale="90000"/>
          </a:bodyPr>
          <a:lstStyle/>
          <a:p>
            <a:r>
              <a:rPr lang="en-US" dirty="0" smtClean="0"/>
              <a:t>Questions</a:t>
            </a:r>
            <a:r>
              <a:rPr lang="en-US" dirty="0" smtClean="0"/>
              <a:t>…?</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19</a:t>
            </a:fld>
            <a:endParaRPr lang="en-US"/>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64911" y="1235424"/>
            <a:ext cx="3598134" cy="3747328"/>
          </a:xfrm>
          <a:prstGeom prst="rect">
            <a:avLst/>
          </a:prstGeom>
        </p:spPr>
      </p:pic>
    </p:spTree>
    <p:extLst>
      <p:ext uri="{BB962C8B-B14F-4D97-AF65-F5344CB8AC3E}">
        <p14:creationId xmlns:p14="http://schemas.microsoft.com/office/powerpoint/2010/main" val="40699659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Emerging Infectious Diseases (EIDs)</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2</a:t>
            </a:fld>
            <a:endParaRPr lang="en-US"/>
          </a:p>
        </p:txBody>
      </p:sp>
      <p:sp>
        <p:nvSpPr>
          <p:cNvPr id="4" name="Content Placeholder 3"/>
          <p:cNvSpPr>
            <a:spLocks noGrp="1"/>
          </p:cNvSpPr>
          <p:nvPr>
            <p:ph sz="quarter" idx="1"/>
          </p:nvPr>
        </p:nvSpPr>
        <p:spPr>
          <a:xfrm>
            <a:off x="612648" y="1200150"/>
            <a:ext cx="8153400" cy="600075"/>
          </a:xfrm>
        </p:spPr>
        <p:txBody>
          <a:bodyPr>
            <a:normAutofit/>
          </a:bodyPr>
          <a:lstStyle/>
          <a:p>
            <a:pPr marL="0" indent="0">
              <a:buNone/>
            </a:pPr>
            <a:r>
              <a:rPr lang="en-US" dirty="0" smtClean="0"/>
              <a:t>New in a population, or known but rapidly increasing</a:t>
            </a:r>
          </a:p>
        </p:txBody>
      </p:sp>
      <p:sp>
        <p:nvSpPr>
          <p:cNvPr id="5" name="Content Placeholder 3"/>
          <p:cNvSpPr txBox="1">
            <a:spLocks/>
          </p:cNvSpPr>
          <p:nvPr/>
        </p:nvSpPr>
        <p:spPr>
          <a:xfrm>
            <a:off x="3124503" y="5090896"/>
            <a:ext cx="5824266" cy="169783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200" dirty="0" smtClean="0"/>
              <a:t>Plant</a:t>
            </a:r>
          </a:p>
          <a:p>
            <a:pPr marL="365760" lvl="1" indent="0">
              <a:buNone/>
            </a:pPr>
            <a:r>
              <a:rPr lang="en-US" sz="2000" dirty="0" smtClean="0"/>
              <a:t>Potato blight (</a:t>
            </a:r>
            <a:r>
              <a:rPr lang="en-US" sz="2000" i="1" dirty="0" err="1" smtClean="0"/>
              <a:t>Phytophthora</a:t>
            </a:r>
            <a:r>
              <a:rPr lang="en-US" sz="2000" i="1" dirty="0" smtClean="0"/>
              <a:t> </a:t>
            </a:r>
            <a:r>
              <a:rPr lang="en-US" sz="2000" i="1" dirty="0" err="1" smtClean="0"/>
              <a:t>infestans</a:t>
            </a:r>
            <a:r>
              <a:rPr lang="en-US" sz="2000" dirty="0" smtClean="0"/>
              <a:t>)</a:t>
            </a:r>
          </a:p>
          <a:p>
            <a:pPr marL="365760" lvl="1" indent="0">
              <a:buNone/>
            </a:pPr>
            <a:r>
              <a:rPr lang="en-US" sz="2000" dirty="0" smtClean="0"/>
              <a:t>Citrus canker</a:t>
            </a:r>
          </a:p>
          <a:p>
            <a:pPr marL="365760" lvl="1" indent="0">
              <a:buNone/>
            </a:pPr>
            <a:r>
              <a:rPr lang="en-US" sz="2000" dirty="0" smtClean="0"/>
              <a:t>Chestnut blight</a:t>
            </a:r>
            <a:endParaRPr lang="en-US" sz="2000" dirty="0"/>
          </a:p>
        </p:txBody>
      </p:sp>
      <p:sp>
        <p:nvSpPr>
          <p:cNvPr id="6" name="TextBox 5"/>
          <p:cNvSpPr txBox="1"/>
          <p:nvPr/>
        </p:nvSpPr>
        <p:spPr>
          <a:xfrm>
            <a:off x="433657" y="5101644"/>
            <a:ext cx="2778902" cy="2585323"/>
          </a:xfrm>
          <a:prstGeom prst="rect">
            <a:avLst/>
          </a:prstGeom>
          <a:noFill/>
        </p:spPr>
        <p:txBody>
          <a:bodyPr wrap="none" rtlCol="0">
            <a:spAutoFit/>
          </a:bodyPr>
          <a:lstStyle/>
          <a:p>
            <a:r>
              <a:rPr lang="en-US" dirty="0"/>
              <a:t>Human</a:t>
            </a:r>
          </a:p>
          <a:p>
            <a:pPr marL="365760" lvl="1" indent="0">
              <a:buNone/>
            </a:pPr>
            <a:r>
              <a:rPr lang="en-US" dirty="0"/>
              <a:t>HIV</a:t>
            </a:r>
          </a:p>
          <a:p>
            <a:pPr marL="365760" lvl="1" indent="0">
              <a:buNone/>
            </a:pPr>
            <a:r>
              <a:rPr lang="en-US" dirty="0"/>
              <a:t>Lyme</a:t>
            </a:r>
          </a:p>
          <a:p>
            <a:pPr marL="365760" lvl="1" indent="0">
              <a:buNone/>
            </a:pPr>
            <a:r>
              <a:rPr lang="en-US" dirty="0"/>
              <a:t>Ebola</a:t>
            </a:r>
          </a:p>
          <a:p>
            <a:r>
              <a:rPr lang="en-US" dirty="0"/>
              <a:t>Non-human animal</a:t>
            </a:r>
          </a:p>
          <a:p>
            <a:pPr marL="365760" lvl="1" indent="0">
              <a:buNone/>
            </a:pPr>
            <a:r>
              <a:rPr lang="en-US" dirty="0"/>
              <a:t>Mad cow ()</a:t>
            </a:r>
          </a:p>
          <a:p>
            <a:pPr marL="365760" lvl="1" indent="0">
              <a:buNone/>
            </a:pPr>
            <a:r>
              <a:rPr lang="en-US" dirty="0" smtClean="0"/>
              <a:t>White nose syndrome</a:t>
            </a:r>
            <a:endParaRPr lang="en-US" dirty="0"/>
          </a:p>
          <a:p>
            <a:pPr marL="365760" lvl="1" indent="0">
              <a:buNone/>
            </a:pPr>
            <a:r>
              <a:rPr lang="en-US" dirty="0" err="1"/>
              <a:t>Chytridiomycosis</a:t>
            </a:r>
            <a:r>
              <a:rPr lang="en-US" dirty="0"/>
              <a:t> (‘</a:t>
            </a:r>
            <a:r>
              <a:rPr lang="en-US" dirty="0" err="1"/>
              <a:t>phibs</a:t>
            </a:r>
            <a:r>
              <a:rPr lang="en-US" dirty="0"/>
              <a:t>)</a:t>
            </a:r>
          </a:p>
          <a:p>
            <a:endParaRPr lang="en-US" dirty="0"/>
          </a:p>
        </p:txBody>
      </p:sp>
      <p:pic>
        <p:nvPicPr>
          <p:cNvPr id="1026" name="Picture 2" descr="https://encrypted-tbn3.gstatic.com/images?q=tbn:ANd9GcTwGij9XQYN22lE4Bp_4e2b6gYO3SV_8ix7h5B1xkm8YUcxFdj77w"/>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9960" y="2139001"/>
            <a:ext cx="1209965" cy="14962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blogs.scientificamerican.com/extinction-countdown/files/2013/03/WNS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0313" y="2139001"/>
            <a:ext cx="1332634" cy="14999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9960" y="3671533"/>
            <a:ext cx="2582987" cy="1374816"/>
          </a:xfrm>
          <a:prstGeom prst="rect">
            <a:avLst/>
          </a:prstGeom>
          <a:ln>
            <a:noFill/>
          </a:ln>
          <a:effectLst>
            <a:softEdge rad="112500"/>
          </a:effectLst>
        </p:spPr>
      </p:pic>
      <p:pic>
        <p:nvPicPr>
          <p:cNvPr id="1030" name="Picture 6" descr="http://idtools.org/id/citrus/diseases/images/fs_images/04CitrusCanker.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03405" y="6248736"/>
            <a:ext cx="2033116" cy="13549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seaweb.org/otherfiles/GlobalShippingImpactsHalpernetal..jpe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32035" y="2065113"/>
            <a:ext cx="5692035" cy="2914951"/>
          </a:xfrm>
          <a:prstGeom prst="rect">
            <a:avLst/>
          </a:prstGeom>
          <a:noFill/>
        </p:spPr>
      </p:pic>
      <p:sp>
        <p:nvSpPr>
          <p:cNvPr id="17" name="TextBox 16"/>
          <p:cNvSpPr txBox="1"/>
          <p:nvPr/>
        </p:nvSpPr>
        <p:spPr>
          <a:xfrm>
            <a:off x="3347490" y="4882389"/>
            <a:ext cx="5542728" cy="276999"/>
          </a:xfrm>
          <a:prstGeom prst="rect">
            <a:avLst/>
          </a:prstGeom>
          <a:noFill/>
        </p:spPr>
        <p:txBody>
          <a:bodyPr wrap="none" rtlCol="0">
            <a:spAutoFit/>
          </a:bodyPr>
          <a:lstStyle/>
          <a:p>
            <a:pPr algn="r"/>
            <a:r>
              <a:rPr lang="en-US" sz="1200" dirty="0" smtClean="0">
                <a:latin typeface="Calibri"/>
                <a:cs typeface="Calibri"/>
              </a:rPr>
              <a:t>Halpern et al. 2008. </a:t>
            </a:r>
            <a:r>
              <a:rPr lang="en-US" sz="1200" dirty="0">
                <a:latin typeface="Calibri"/>
                <a:cs typeface="Calibri"/>
              </a:rPr>
              <a:t>A Global Map of Human Impact on Marine </a:t>
            </a:r>
            <a:r>
              <a:rPr lang="en-US" sz="1200" dirty="0" smtClean="0">
                <a:latin typeface="Calibri"/>
                <a:cs typeface="Calibri"/>
              </a:rPr>
              <a:t>Ecosystems. </a:t>
            </a:r>
            <a:r>
              <a:rPr lang="en-US" sz="1200" i="1" dirty="0" smtClean="0">
                <a:latin typeface="Calibri"/>
                <a:cs typeface="Calibri"/>
              </a:rPr>
              <a:t>Science</a:t>
            </a:r>
            <a:endParaRPr lang="en-US" sz="1200" i="1" dirty="0">
              <a:latin typeface="Calibri"/>
              <a:cs typeface="Calibri"/>
            </a:endParaRPr>
          </a:p>
        </p:txBody>
      </p:sp>
    </p:spTree>
    <p:extLst>
      <p:ext uri="{BB962C8B-B14F-4D97-AF65-F5344CB8AC3E}">
        <p14:creationId xmlns:p14="http://schemas.microsoft.com/office/powerpoint/2010/main" val="8053769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Assessing Model Fit – C-statistic</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20</a:t>
            </a:fld>
            <a:endParaRPr lang="en-US"/>
          </a:p>
        </p:txBody>
      </p:sp>
      <p:pic>
        <p:nvPicPr>
          <p:cNvPr id="7" name="Content Placeholder 6"/>
          <p:cNvPicPr>
            <a:picLocks noGrp="1" noChangeAspect="1"/>
          </p:cNvPicPr>
          <p:nvPr>
            <p:ph sz="quarter" idx="1"/>
          </p:nvPr>
        </p:nvPicPr>
        <p:blipFill rotWithShape="1">
          <a:blip r:embed="rId3" cstate="print">
            <a:extLst>
              <a:ext uri="{28A0092B-C50C-407E-A947-70E740481C1C}">
                <a14:useLocalDpi xmlns:a14="http://schemas.microsoft.com/office/drawing/2010/main"/>
              </a:ext>
            </a:extLst>
          </a:blip>
          <a:srcRect/>
          <a:stretch/>
        </p:blipFill>
        <p:spPr>
          <a:xfrm>
            <a:off x="2029706" y="1249755"/>
            <a:ext cx="5319284" cy="1117976"/>
          </a:xfrm>
        </p:spPr>
      </p:pic>
    </p:spTree>
    <p:extLst>
      <p:ext uri="{BB962C8B-B14F-4D97-AF65-F5344CB8AC3E}">
        <p14:creationId xmlns:p14="http://schemas.microsoft.com/office/powerpoint/2010/main" val="410306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Assessing Model Fit – d-</a:t>
            </a:r>
            <a:r>
              <a:rPr lang="en-US" dirty="0" err="1" smtClean="0"/>
              <a:t>sep</a:t>
            </a:r>
            <a:r>
              <a:rPr lang="en-US" dirty="0" smtClean="0"/>
              <a:t> test</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21</a:t>
            </a:fld>
            <a:endParaRPr lang="en-US"/>
          </a:p>
        </p:txBody>
      </p:sp>
      <p:pic>
        <p:nvPicPr>
          <p:cNvPr id="6" name="Picture"/>
          <p:cNvPicPr/>
          <p:nvPr/>
        </p:nvPicPr>
        <p:blipFill>
          <a:blip r:embed="rId3" cstate="email">
            <a:extLst>
              <a:ext uri="{28A0092B-C50C-407E-A947-70E740481C1C}">
                <a14:useLocalDpi xmlns:a14="http://schemas.microsoft.com/office/drawing/2010/main"/>
              </a:ext>
            </a:extLst>
          </a:blip>
          <a:stretch>
            <a:fillRect/>
          </a:stretch>
        </p:blipFill>
        <p:spPr bwMode="auto">
          <a:xfrm>
            <a:off x="125944" y="1616528"/>
            <a:ext cx="5541500" cy="3079465"/>
          </a:xfrm>
          <a:prstGeom prst="rect">
            <a:avLst/>
          </a:prstGeom>
          <a:noFill/>
          <a:ln w="9525">
            <a:noFill/>
            <a:headEnd/>
            <a:tailEnd/>
          </a:ln>
        </p:spPr>
      </p:pic>
      <p:graphicFrame>
        <p:nvGraphicFramePr>
          <p:cNvPr id="10" name="Table 9"/>
          <p:cNvGraphicFramePr>
            <a:graphicFrameLocks noGrp="1"/>
          </p:cNvGraphicFramePr>
          <p:nvPr>
            <p:extLst>
              <p:ext uri="{D42A27DB-BD31-4B8C-83A1-F6EECF244321}">
                <p14:modId xmlns:p14="http://schemas.microsoft.com/office/powerpoint/2010/main" val="2009477364"/>
              </p:ext>
            </p:extLst>
          </p:nvPr>
        </p:nvGraphicFramePr>
        <p:xfrm>
          <a:off x="5826886" y="1816708"/>
          <a:ext cx="3124363" cy="2655415"/>
        </p:xfrm>
        <a:graphic>
          <a:graphicData uri="http://schemas.openxmlformats.org/drawingml/2006/table">
            <a:tbl>
              <a:tblPr firstRow="1" bandRow="1">
                <a:tableStyleId>{5C22544A-7EE6-4342-B048-85BDC9FD1C3A}</a:tableStyleId>
              </a:tblPr>
              <a:tblGrid>
                <a:gridCol w="1281566"/>
                <a:gridCol w="1842797"/>
              </a:tblGrid>
              <a:tr h="379345">
                <a:tc>
                  <a:txBody>
                    <a:bodyPr/>
                    <a:lstStyle/>
                    <a:p>
                      <a:pPr algn="ctr"/>
                      <a:r>
                        <a:rPr lang="en-US" dirty="0" smtClean="0"/>
                        <a:t>Variable 1</a:t>
                      </a:r>
                      <a:endParaRPr lang="en-US" dirty="0"/>
                    </a:p>
                  </a:txBody>
                  <a:tcPr/>
                </a:tc>
                <a:tc>
                  <a:txBody>
                    <a:bodyPr/>
                    <a:lstStyle/>
                    <a:p>
                      <a:pPr algn="ctr"/>
                      <a:r>
                        <a:rPr lang="en-US" dirty="0" smtClean="0"/>
                        <a:t>Variable 2</a:t>
                      </a:r>
                      <a:endParaRPr lang="en-US" dirty="0"/>
                    </a:p>
                  </a:txBody>
                  <a:tcPr/>
                </a:tc>
              </a:tr>
              <a:tr h="3793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Elevation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Topography index</a:t>
                      </a:r>
                    </a:p>
                  </a:txBody>
                  <a:tcPr/>
                </a:tc>
              </a:tr>
              <a:tr h="379345">
                <a:tc>
                  <a:txBody>
                    <a:bodyPr/>
                    <a:lstStyle/>
                    <a:p>
                      <a:r>
                        <a:rPr lang="en-US" dirty="0" smtClean="0"/>
                        <a:t>Elevation</a:t>
                      </a:r>
                      <a:endParaRPr lang="en-US" dirty="0"/>
                    </a:p>
                  </a:txBody>
                  <a:tcPr/>
                </a:tc>
                <a:tc>
                  <a:txBody>
                    <a:bodyPr/>
                    <a:lstStyle/>
                    <a:p>
                      <a:r>
                        <a:rPr lang="en-US" dirty="0" smtClean="0"/>
                        <a:t>Oak infection</a:t>
                      </a:r>
                      <a:endParaRPr lang="en-US" dirty="0"/>
                    </a:p>
                  </a:txBody>
                  <a:tcPr/>
                </a:tc>
              </a:tr>
              <a:tr h="379345">
                <a:tc>
                  <a:txBody>
                    <a:bodyPr/>
                    <a:lstStyle/>
                    <a:p>
                      <a:r>
                        <a:rPr lang="en-US" dirty="0" smtClean="0"/>
                        <a:t>Topography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Precipitation</a:t>
                      </a:r>
                    </a:p>
                  </a:txBody>
                  <a:tcPr/>
                </a:tc>
              </a:tr>
              <a:tr h="379345">
                <a:tc>
                  <a:txBody>
                    <a:bodyPr/>
                    <a:lstStyle/>
                    <a:p>
                      <a:r>
                        <a:rPr lang="en-US" dirty="0" smtClean="0"/>
                        <a:t>Topography</a:t>
                      </a:r>
                      <a:endParaRPr lang="en-US" dirty="0"/>
                    </a:p>
                  </a:txBody>
                  <a:tcPr/>
                </a:tc>
                <a:tc>
                  <a:txBody>
                    <a:bodyPr/>
                    <a:lstStyle/>
                    <a:p>
                      <a:r>
                        <a:rPr lang="en-US" dirty="0" smtClean="0"/>
                        <a:t>Oak infection</a:t>
                      </a:r>
                      <a:endParaRPr lang="en-US" dirty="0"/>
                    </a:p>
                  </a:txBody>
                  <a:tcPr/>
                </a:tc>
              </a:tr>
              <a:tr h="379345">
                <a:tc>
                  <a:txBody>
                    <a:bodyPr/>
                    <a:lstStyle/>
                    <a:p>
                      <a:r>
                        <a:rPr lang="en-US" dirty="0" smtClean="0"/>
                        <a:t>Diversity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Precipitation</a:t>
                      </a:r>
                    </a:p>
                  </a:txBody>
                  <a:tcPr/>
                </a:tc>
              </a:tr>
              <a:tr h="379345">
                <a:tc>
                  <a:txBody>
                    <a:bodyPr/>
                    <a:lstStyle/>
                    <a:p>
                      <a:r>
                        <a:rPr lang="en-US" dirty="0" smtClean="0"/>
                        <a:t>Diversity</a:t>
                      </a:r>
                      <a:endParaRPr lang="en-US" dirty="0"/>
                    </a:p>
                  </a:txBody>
                  <a:tcPr/>
                </a:tc>
                <a:tc>
                  <a:txBody>
                    <a:bodyPr/>
                    <a:lstStyle/>
                    <a:p>
                      <a:r>
                        <a:rPr lang="en-US" dirty="0" smtClean="0"/>
                        <a:t>Elevation</a:t>
                      </a:r>
                      <a:endParaRPr lang="en-US" dirty="0"/>
                    </a:p>
                  </a:txBody>
                  <a:tcPr/>
                </a:tc>
              </a:tr>
            </a:tbl>
          </a:graphicData>
        </a:graphic>
      </p:graphicFrame>
      <p:sp>
        <p:nvSpPr>
          <p:cNvPr id="11" name="TextBox 10"/>
          <p:cNvSpPr txBox="1"/>
          <p:nvPr/>
        </p:nvSpPr>
        <p:spPr>
          <a:xfrm>
            <a:off x="6181712" y="1355043"/>
            <a:ext cx="2376071" cy="461665"/>
          </a:xfrm>
          <a:prstGeom prst="rect">
            <a:avLst/>
          </a:prstGeom>
          <a:noFill/>
        </p:spPr>
        <p:txBody>
          <a:bodyPr wrap="none" rtlCol="0">
            <a:spAutoFit/>
          </a:bodyPr>
          <a:lstStyle/>
          <a:p>
            <a:r>
              <a:rPr lang="en-US" sz="2400" dirty="0" smtClean="0"/>
              <a:t>Independence Set</a:t>
            </a:r>
            <a:endParaRPr lang="en-US" sz="2400" dirty="0"/>
          </a:p>
        </p:txBody>
      </p:sp>
    </p:spTree>
    <p:extLst>
      <p:ext uri="{BB962C8B-B14F-4D97-AF65-F5344CB8AC3E}">
        <p14:creationId xmlns:p14="http://schemas.microsoft.com/office/powerpoint/2010/main" val="3170437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Lag Path Model – Spillover</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22</a:t>
            </a:fld>
            <a:endParaRPr lang="en-US"/>
          </a:p>
        </p:txBody>
      </p:sp>
      <p:pic>
        <p:nvPicPr>
          <p:cNvPr id="4" name="Picture 3" descr="ch2_path_model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9433" y="1417320"/>
            <a:ext cx="6857807" cy="3383280"/>
          </a:xfrm>
          <a:prstGeom prst="rect">
            <a:avLst/>
          </a:prstGeom>
        </p:spPr>
      </p:pic>
    </p:spTree>
    <p:extLst>
      <p:ext uri="{BB962C8B-B14F-4D97-AF65-F5344CB8AC3E}">
        <p14:creationId xmlns:p14="http://schemas.microsoft.com/office/powerpoint/2010/main" val="42076591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Disease Triangle</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3</a:t>
            </a:fld>
            <a:endParaRPr lang="en-US"/>
          </a:p>
        </p:txBody>
      </p:sp>
      <p:sp>
        <p:nvSpPr>
          <p:cNvPr id="8" name="Isosceles Triangle 7"/>
          <p:cNvSpPr/>
          <p:nvPr/>
        </p:nvSpPr>
        <p:spPr>
          <a:xfrm>
            <a:off x="687636" y="1759985"/>
            <a:ext cx="3657600" cy="2743200"/>
          </a:xfrm>
          <a:prstGeom prst="triangle">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a:cs typeface="Calibri"/>
              </a:rPr>
              <a:t>Disease</a:t>
            </a:r>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a:cs typeface="Calibri"/>
            </a:endParaRPr>
          </a:p>
        </p:txBody>
      </p:sp>
      <p:sp>
        <p:nvSpPr>
          <p:cNvPr id="9" name="TextBox 8"/>
          <p:cNvSpPr txBox="1"/>
          <p:nvPr/>
        </p:nvSpPr>
        <p:spPr>
          <a:xfrm rot="18246806">
            <a:off x="409624" y="2758257"/>
            <a:ext cx="2187042" cy="400110"/>
          </a:xfrm>
          <a:prstGeom prst="rect">
            <a:avLst/>
          </a:prstGeom>
          <a:noFill/>
        </p:spPr>
        <p:txBody>
          <a:bodyPr wrap="none" rtlCol="0">
            <a:spAutoFit/>
          </a:bodyPr>
          <a:lstStyle/>
          <a:p>
            <a:r>
              <a:rPr lang="en-US" sz="2000" b="1" dirty="0" smtClean="0">
                <a:solidFill>
                  <a:srgbClr val="008000"/>
                </a:solidFill>
              </a:rPr>
              <a:t>Susceptible Host(s)</a:t>
            </a:r>
            <a:endParaRPr lang="en-US" sz="2000" b="1" dirty="0">
              <a:solidFill>
                <a:srgbClr val="008000"/>
              </a:solidFill>
            </a:endParaRPr>
          </a:p>
        </p:txBody>
      </p:sp>
      <p:sp>
        <p:nvSpPr>
          <p:cNvPr id="10" name="TextBox 9"/>
          <p:cNvSpPr txBox="1"/>
          <p:nvPr/>
        </p:nvSpPr>
        <p:spPr>
          <a:xfrm rot="3385309">
            <a:off x="2279267" y="2938217"/>
            <a:ext cx="2665063" cy="400110"/>
          </a:xfrm>
          <a:prstGeom prst="rect">
            <a:avLst/>
          </a:prstGeom>
          <a:noFill/>
        </p:spPr>
        <p:txBody>
          <a:bodyPr wrap="none" rtlCol="0">
            <a:spAutoFit/>
          </a:bodyPr>
          <a:lstStyle/>
          <a:p>
            <a:r>
              <a:rPr lang="en-US" sz="2000" b="1" dirty="0" smtClean="0">
                <a:solidFill>
                  <a:schemeClr val="accent4">
                    <a:lumMod val="75000"/>
                  </a:schemeClr>
                </a:solidFill>
              </a:rPr>
              <a:t>Favorable Environment</a:t>
            </a:r>
            <a:endParaRPr lang="en-US" sz="2000" b="1" dirty="0">
              <a:solidFill>
                <a:schemeClr val="accent4">
                  <a:lumMod val="75000"/>
                </a:schemeClr>
              </a:solidFill>
            </a:endParaRPr>
          </a:p>
        </p:txBody>
      </p:sp>
      <p:sp>
        <p:nvSpPr>
          <p:cNvPr id="11" name="TextBox 10"/>
          <p:cNvSpPr txBox="1"/>
          <p:nvPr/>
        </p:nvSpPr>
        <p:spPr>
          <a:xfrm>
            <a:off x="1903136" y="4425212"/>
            <a:ext cx="1182034" cy="400110"/>
          </a:xfrm>
          <a:prstGeom prst="rect">
            <a:avLst/>
          </a:prstGeom>
          <a:noFill/>
        </p:spPr>
        <p:txBody>
          <a:bodyPr wrap="none" rtlCol="0">
            <a:spAutoFit/>
          </a:bodyPr>
          <a:lstStyle/>
          <a:p>
            <a:r>
              <a:rPr lang="en-US" sz="2000" b="1" dirty="0" smtClean="0">
                <a:solidFill>
                  <a:srgbClr val="800000"/>
                </a:solidFill>
              </a:rPr>
              <a:t>Pathogen</a:t>
            </a:r>
            <a:endParaRPr lang="en-US" sz="2000" b="1" dirty="0">
              <a:solidFill>
                <a:srgbClr val="800000"/>
              </a:solidFill>
            </a:endParaRPr>
          </a:p>
        </p:txBody>
      </p:sp>
      <p:grpSp>
        <p:nvGrpSpPr>
          <p:cNvPr id="16" name="Group 15"/>
          <p:cNvGrpSpPr/>
          <p:nvPr/>
        </p:nvGrpSpPr>
        <p:grpSpPr>
          <a:xfrm>
            <a:off x="5303520" y="1367235"/>
            <a:ext cx="3616281" cy="3567987"/>
            <a:chOff x="5260141" y="1367235"/>
            <a:chExt cx="3616281" cy="3567987"/>
          </a:xfrm>
        </p:grpSpPr>
        <p:sp>
          <p:nvSpPr>
            <p:cNvPr id="5" name="Oval 4"/>
            <p:cNvSpPr>
              <a:spLocks noChangeAspect="1"/>
            </p:cNvSpPr>
            <p:nvPr/>
          </p:nvSpPr>
          <p:spPr>
            <a:xfrm>
              <a:off x="5260141" y="2649222"/>
              <a:ext cx="2286000" cy="2286000"/>
            </a:xfrm>
            <a:prstGeom prst="ellipse">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Oval 6"/>
            <p:cNvSpPr>
              <a:spLocks noChangeAspect="1"/>
            </p:cNvSpPr>
            <p:nvPr/>
          </p:nvSpPr>
          <p:spPr>
            <a:xfrm>
              <a:off x="6520905" y="2649222"/>
              <a:ext cx="2286389" cy="2286000"/>
            </a:xfrm>
            <a:prstGeom prst="ellipse">
              <a:avLst/>
            </a:prstGeom>
            <a:solidFill>
              <a:schemeClr val="accent4">
                <a:lumMod val="60000"/>
                <a:lumOff val="40000"/>
                <a:alpha val="7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5851451" y="1367235"/>
              <a:ext cx="2286388" cy="2286000"/>
            </a:xfrm>
            <a:prstGeom prst="ellipse">
              <a:avLst/>
            </a:prstGeom>
            <a:solidFill>
              <a:srgbClr val="800000">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ffectLst/>
              </a:endParaRPr>
            </a:p>
          </p:txBody>
        </p:sp>
        <p:sp>
          <p:nvSpPr>
            <p:cNvPr id="12" name="TextBox 11"/>
            <p:cNvSpPr txBox="1"/>
            <p:nvPr/>
          </p:nvSpPr>
          <p:spPr>
            <a:xfrm>
              <a:off x="6514225" y="2151595"/>
              <a:ext cx="1082297" cy="369332"/>
            </a:xfrm>
            <a:prstGeom prst="rect">
              <a:avLst/>
            </a:prstGeom>
            <a:noFill/>
          </p:spPr>
          <p:txBody>
            <a:bodyPr wrap="none" rtlCol="0">
              <a:spAutoFit/>
            </a:bodyPr>
            <a:lstStyle/>
            <a:p>
              <a:r>
                <a:rPr lang="en-US" b="1" dirty="0" smtClean="0">
                  <a:solidFill>
                    <a:srgbClr val="FFFFFF"/>
                  </a:solidFill>
                </a:rPr>
                <a:t>Pathogen</a:t>
              </a:r>
              <a:endParaRPr lang="en-US" b="1" dirty="0">
                <a:solidFill>
                  <a:srgbClr val="FFFFFF"/>
                </a:solidFill>
              </a:endParaRPr>
            </a:p>
          </p:txBody>
        </p:sp>
        <p:sp>
          <p:nvSpPr>
            <p:cNvPr id="13" name="TextBox 12"/>
            <p:cNvSpPr txBox="1"/>
            <p:nvPr/>
          </p:nvSpPr>
          <p:spPr>
            <a:xfrm>
              <a:off x="5638332" y="3623708"/>
              <a:ext cx="855185" cy="369332"/>
            </a:xfrm>
            <a:prstGeom prst="rect">
              <a:avLst/>
            </a:prstGeom>
            <a:noFill/>
          </p:spPr>
          <p:txBody>
            <a:bodyPr wrap="none" rtlCol="0">
              <a:spAutoFit/>
            </a:bodyPr>
            <a:lstStyle/>
            <a:p>
              <a:r>
                <a:rPr lang="en-US" b="1" dirty="0" smtClean="0">
                  <a:solidFill>
                    <a:srgbClr val="FFFFFF"/>
                  </a:solidFill>
                </a:rPr>
                <a:t>Host(s)</a:t>
              </a:r>
              <a:endParaRPr lang="en-US" b="1" dirty="0">
                <a:solidFill>
                  <a:srgbClr val="FFFFFF"/>
                </a:solidFill>
              </a:endParaRPr>
            </a:p>
          </p:txBody>
        </p:sp>
        <p:sp>
          <p:nvSpPr>
            <p:cNvPr id="14" name="TextBox 13"/>
            <p:cNvSpPr txBox="1"/>
            <p:nvPr/>
          </p:nvSpPr>
          <p:spPr>
            <a:xfrm>
              <a:off x="7473474" y="3623708"/>
              <a:ext cx="1402948" cy="369332"/>
            </a:xfrm>
            <a:prstGeom prst="rect">
              <a:avLst/>
            </a:prstGeom>
            <a:noFill/>
          </p:spPr>
          <p:txBody>
            <a:bodyPr wrap="none" rtlCol="0">
              <a:spAutoFit/>
            </a:bodyPr>
            <a:lstStyle/>
            <a:p>
              <a:r>
                <a:rPr lang="en-US" b="1" dirty="0" smtClean="0"/>
                <a:t>Environment</a:t>
              </a:r>
              <a:endParaRPr lang="en-US" b="1" dirty="0"/>
            </a:p>
          </p:txBody>
        </p:sp>
        <p:sp>
          <p:nvSpPr>
            <p:cNvPr id="15" name="TextBox 14"/>
            <p:cNvSpPr txBox="1"/>
            <p:nvPr/>
          </p:nvSpPr>
          <p:spPr>
            <a:xfrm>
              <a:off x="6548599" y="3230351"/>
              <a:ext cx="990889" cy="369332"/>
            </a:xfrm>
            <a:prstGeom prst="rect">
              <a:avLst/>
            </a:prstGeom>
            <a:noFill/>
          </p:spPr>
          <p:txBody>
            <a:bodyPr wrap="none" rtlCol="0">
              <a:spAutoFit/>
            </a:bodyPr>
            <a:lstStyle/>
            <a:p>
              <a:r>
                <a:rPr lang="en-US" b="1" dirty="0" smtClean="0">
                  <a:ln w="24500" cmpd="dbl">
                    <a:no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glow rad="63500">
                      <a:schemeClr val="accent2">
                        <a:satMod val="175000"/>
                        <a:alpha val="40000"/>
                      </a:schemeClr>
                    </a:glow>
                  </a:effectLst>
                </a:rPr>
                <a:t>DISEASE</a:t>
              </a:r>
              <a:endParaRPr lang="en-US" b="1" dirty="0">
                <a:ln w="24500" cmpd="dbl">
                  <a:no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glow rad="63500">
                    <a:schemeClr val="accent2">
                      <a:satMod val="175000"/>
                      <a:alpha val="40000"/>
                    </a:schemeClr>
                  </a:glow>
                </a:effectLst>
              </a:endParaRPr>
            </a:p>
          </p:txBody>
        </p:sp>
      </p:grpSp>
    </p:spTree>
    <p:extLst>
      <p:ext uri="{BB962C8B-B14F-4D97-AF65-F5344CB8AC3E}">
        <p14:creationId xmlns:p14="http://schemas.microsoft.com/office/powerpoint/2010/main" val="29618823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lipboard02.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356616" y="1652525"/>
            <a:ext cx="3208725" cy="3394019"/>
          </a:xfrm>
          <a:prstGeom prst="rect">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Sudden Oak Death (SOD)</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4</a:t>
            </a:fld>
            <a:endParaRPr lang="en-US"/>
          </a:p>
        </p:txBody>
      </p:sp>
      <p:grpSp>
        <p:nvGrpSpPr>
          <p:cNvPr id="21" name="Group 20"/>
          <p:cNvGrpSpPr/>
          <p:nvPr/>
        </p:nvGrpSpPr>
        <p:grpSpPr>
          <a:xfrm>
            <a:off x="5304705" y="1367235"/>
            <a:ext cx="3547153" cy="3567987"/>
            <a:chOff x="5304705" y="1367235"/>
            <a:chExt cx="3547153" cy="3567987"/>
          </a:xfrm>
        </p:grpSpPr>
        <p:sp>
          <p:nvSpPr>
            <p:cNvPr id="8" name="Oval 7"/>
            <p:cNvSpPr>
              <a:spLocks noChangeAspect="1"/>
            </p:cNvSpPr>
            <p:nvPr/>
          </p:nvSpPr>
          <p:spPr>
            <a:xfrm>
              <a:off x="5304705" y="2649222"/>
              <a:ext cx="2286000" cy="2286000"/>
            </a:xfrm>
            <a:prstGeom prst="ellipse">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Oval 8"/>
            <p:cNvSpPr>
              <a:spLocks noChangeAspect="1"/>
            </p:cNvSpPr>
            <p:nvPr/>
          </p:nvSpPr>
          <p:spPr>
            <a:xfrm>
              <a:off x="6565469" y="2649222"/>
              <a:ext cx="2286389" cy="2286000"/>
            </a:xfrm>
            <a:prstGeom prst="ellipse">
              <a:avLst/>
            </a:prstGeom>
            <a:solidFill>
              <a:schemeClr val="accent4">
                <a:lumMod val="60000"/>
                <a:lumOff val="40000"/>
                <a:alpha val="7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5896015" y="1367235"/>
              <a:ext cx="2286388" cy="2286000"/>
            </a:xfrm>
            <a:prstGeom prst="ellipse">
              <a:avLst/>
            </a:prstGeom>
            <a:solidFill>
              <a:srgbClr val="800000">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ffectLst/>
              </a:endParaRPr>
            </a:p>
          </p:txBody>
        </p:sp>
        <p:sp>
          <p:nvSpPr>
            <p:cNvPr id="11" name="TextBox 10"/>
            <p:cNvSpPr txBox="1"/>
            <p:nvPr/>
          </p:nvSpPr>
          <p:spPr>
            <a:xfrm>
              <a:off x="6558789" y="2151595"/>
              <a:ext cx="1204490" cy="369332"/>
            </a:xfrm>
            <a:prstGeom prst="rect">
              <a:avLst/>
            </a:prstGeom>
            <a:noFill/>
          </p:spPr>
          <p:txBody>
            <a:bodyPr wrap="none" rtlCol="0">
              <a:spAutoFit/>
            </a:bodyPr>
            <a:lstStyle/>
            <a:p>
              <a:r>
                <a:rPr lang="en-US" b="1" i="1" dirty="0" smtClean="0">
                  <a:solidFill>
                    <a:srgbClr val="FFFFFF"/>
                  </a:solidFill>
                </a:rPr>
                <a:t>P. </a:t>
              </a:r>
              <a:r>
                <a:rPr lang="en-US" b="1" i="1" dirty="0" err="1" smtClean="0">
                  <a:solidFill>
                    <a:srgbClr val="FFFFFF"/>
                  </a:solidFill>
                </a:rPr>
                <a:t>ramorum</a:t>
              </a:r>
              <a:endParaRPr lang="en-US" b="1" i="1" dirty="0">
                <a:solidFill>
                  <a:srgbClr val="FFFFFF"/>
                </a:solidFill>
              </a:endParaRPr>
            </a:p>
          </p:txBody>
        </p:sp>
        <p:sp>
          <p:nvSpPr>
            <p:cNvPr id="12" name="TextBox 11"/>
            <p:cNvSpPr txBox="1"/>
            <p:nvPr/>
          </p:nvSpPr>
          <p:spPr>
            <a:xfrm>
              <a:off x="5682896" y="3579152"/>
              <a:ext cx="832868" cy="923330"/>
            </a:xfrm>
            <a:prstGeom prst="rect">
              <a:avLst/>
            </a:prstGeom>
            <a:noFill/>
          </p:spPr>
          <p:txBody>
            <a:bodyPr wrap="none" rtlCol="0">
              <a:spAutoFit/>
            </a:bodyPr>
            <a:lstStyle/>
            <a:p>
              <a:pPr algn="ctr"/>
              <a:r>
                <a:rPr lang="en-US" b="1" dirty="0" smtClean="0">
                  <a:solidFill>
                    <a:srgbClr val="FFFFFF"/>
                  </a:solidFill>
                </a:rPr>
                <a:t>Trees </a:t>
              </a:r>
            </a:p>
            <a:p>
              <a:pPr algn="ctr"/>
              <a:r>
                <a:rPr lang="en-US" b="1" dirty="0" smtClean="0">
                  <a:solidFill>
                    <a:srgbClr val="FFFFFF"/>
                  </a:solidFill>
                </a:rPr>
                <a:t>&amp;</a:t>
              </a:r>
            </a:p>
            <a:p>
              <a:pPr algn="ctr"/>
              <a:r>
                <a:rPr lang="en-US" b="1" dirty="0" smtClean="0">
                  <a:solidFill>
                    <a:srgbClr val="FFFFFF"/>
                  </a:solidFill>
                </a:rPr>
                <a:t>Shrubs</a:t>
              </a:r>
              <a:endParaRPr lang="en-US" b="1" dirty="0">
                <a:solidFill>
                  <a:srgbClr val="FFFFFF"/>
                </a:solidFill>
              </a:endParaRPr>
            </a:p>
          </p:txBody>
        </p:sp>
        <p:sp>
          <p:nvSpPr>
            <p:cNvPr id="13" name="TextBox 12"/>
            <p:cNvSpPr txBox="1"/>
            <p:nvPr/>
          </p:nvSpPr>
          <p:spPr>
            <a:xfrm>
              <a:off x="7629448" y="3623708"/>
              <a:ext cx="1132341" cy="646331"/>
            </a:xfrm>
            <a:prstGeom prst="rect">
              <a:avLst/>
            </a:prstGeom>
            <a:noFill/>
          </p:spPr>
          <p:txBody>
            <a:bodyPr wrap="none" rtlCol="0">
              <a:spAutoFit/>
            </a:bodyPr>
            <a:lstStyle/>
            <a:p>
              <a:pPr algn="ctr"/>
              <a:r>
                <a:rPr lang="en-US" b="1" dirty="0" smtClean="0"/>
                <a:t>California </a:t>
              </a:r>
            </a:p>
            <a:p>
              <a:pPr algn="ctr"/>
              <a:r>
                <a:rPr lang="en-US" b="1" dirty="0" smtClean="0"/>
                <a:t>Forests</a:t>
              </a:r>
              <a:endParaRPr lang="en-US" b="1" dirty="0"/>
            </a:p>
          </p:txBody>
        </p:sp>
        <p:sp>
          <p:nvSpPr>
            <p:cNvPr id="14" name="TextBox 13"/>
            <p:cNvSpPr txBox="1"/>
            <p:nvPr/>
          </p:nvSpPr>
          <p:spPr>
            <a:xfrm>
              <a:off x="6744769" y="3130100"/>
              <a:ext cx="754383" cy="461665"/>
            </a:xfrm>
            <a:prstGeom prst="rect">
              <a:avLst/>
            </a:prstGeom>
            <a:noFill/>
          </p:spPr>
          <p:txBody>
            <a:bodyPr wrap="none" rtlCol="0">
              <a:spAutoFit/>
            </a:bodyPr>
            <a:lstStyle/>
            <a:p>
              <a:pPr algn="ctr"/>
              <a:r>
                <a:rPr lang="en-US" sz="2400" b="1" dirty="0" smtClean="0">
                  <a:ln w="24500" cmpd="dbl">
                    <a:no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glow rad="63500">
                      <a:schemeClr val="accent2">
                        <a:satMod val="175000"/>
                        <a:alpha val="40000"/>
                      </a:schemeClr>
                    </a:glow>
                  </a:effectLst>
                </a:rPr>
                <a:t>SOD</a:t>
              </a:r>
              <a:endParaRPr lang="en-US" sz="2400" b="1" dirty="0">
                <a:ln w="24500" cmpd="dbl">
                  <a:no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glow rad="63500">
                    <a:schemeClr val="accent2">
                      <a:satMod val="175000"/>
                      <a:alpha val="40000"/>
                    </a:schemeClr>
                  </a:glow>
                </a:effectLst>
              </a:endParaRPr>
            </a:p>
          </p:txBody>
        </p:sp>
      </p:grpSp>
      <p:sp>
        <p:nvSpPr>
          <p:cNvPr id="16" name="TextBox 15"/>
          <p:cNvSpPr txBox="1"/>
          <p:nvPr/>
        </p:nvSpPr>
        <p:spPr>
          <a:xfrm>
            <a:off x="356616" y="1307662"/>
            <a:ext cx="4555473" cy="369332"/>
          </a:xfrm>
          <a:prstGeom prst="rect">
            <a:avLst/>
          </a:prstGeom>
          <a:noFill/>
        </p:spPr>
        <p:txBody>
          <a:bodyPr wrap="none" rtlCol="0">
            <a:spAutoFit/>
          </a:bodyPr>
          <a:lstStyle/>
          <a:p>
            <a:r>
              <a:rPr lang="en-US" i="1" dirty="0" err="1" smtClean="0"/>
              <a:t>Phytophthora</a:t>
            </a:r>
            <a:r>
              <a:rPr lang="en-US" i="1" dirty="0" smtClean="0"/>
              <a:t> </a:t>
            </a:r>
            <a:r>
              <a:rPr lang="en-US" i="1" dirty="0" err="1" smtClean="0"/>
              <a:t>ramorum</a:t>
            </a:r>
            <a:r>
              <a:rPr lang="en-US" dirty="0" smtClean="0"/>
              <a:t> (</a:t>
            </a:r>
            <a:r>
              <a:rPr lang="en-US" dirty="0" err="1" smtClean="0"/>
              <a:t>oomycete</a:t>
            </a:r>
            <a:r>
              <a:rPr lang="en-US" dirty="0" smtClean="0"/>
              <a:t>) - water mold</a:t>
            </a:r>
            <a:endParaRPr lang="en-US" i="1" dirty="0"/>
          </a:p>
        </p:txBody>
      </p:sp>
      <p:pic>
        <p:nvPicPr>
          <p:cNvPr id="2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8414" y="1914367"/>
            <a:ext cx="2038597" cy="1528948"/>
          </a:xfrm>
          <a:prstGeom prst="ellipse">
            <a:avLst/>
          </a:prstGeom>
          <a:ln>
            <a:noFill/>
          </a:ln>
          <a:effectLst>
            <a:softEdge rad="76200"/>
          </a:effectLst>
        </p:spPr>
      </p:pic>
    </p:spTree>
    <p:extLst>
      <p:ext uri="{BB962C8B-B14F-4D97-AF65-F5344CB8AC3E}">
        <p14:creationId xmlns:p14="http://schemas.microsoft.com/office/powerpoint/2010/main" val="9531951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84183" y="1195497"/>
            <a:ext cx="1914600" cy="3907469"/>
          </a:xfrm>
          <a:prstGeom prst="rect">
            <a:avLst/>
          </a:prstGeom>
        </p:spPr>
      </p:pic>
      <p:pic>
        <p:nvPicPr>
          <p:cNvPr id="18" name="Picture 17" descr="Clipboard02.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6295" y="1644671"/>
            <a:ext cx="2460484" cy="3498395"/>
          </a:xfrm>
          <a:prstGeom prst="rect">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Sudden Oak Death</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5</a:t>
            </a:fld>
            <a:endParaRPr lang="en-US"/>
          </a:p>
        </p:txBody>
      </p:sp>
      <p:sp>
        <p:nvSpPr>
          <p:cNvPr id="15" name="TextBox 14"/>
          <p:cNvSpPr txBox="1"/>
          <p:nvPr/>
        </p:nvSpPr>
        <p:spPr>
          <a:xfrm>
            <a:off x="267385" y="1306765"/>
            <a:ext cx="5833777" cy="369332"/>
          </a:xfrm>
          <a:prstGeom prst="rect">
            <a:avLst/>
          </a:prstGeom>
          <a:noFill/>
        </p:spPr>
        <p:txBody>
          <a:bodyPr wrap="none" rtlCol="0">
            <a:spAutoFit/>
          </a:bodyPr>
          <a:lstStyle/>
          <a:p>
            <a:r>
              <a:rPr lang="en-US" dirty="0" smtClean="0"/>
              <a:t>46 </a:t>
            </a:r>
            <a:r>
              <a:rPr lang="en-US" dirty="0" err="1" smtClean="0"/>
              <a:t>wildland</a:t>
            </a:r>
            <a:r>
              <a:rPr lang="en-US" dirty="0" smtClean="0"/>
              <a:t> host species (generalist) – 5 key host tree species</a:t>
            </a:r>
            <a:endParaRPr lang="en-US" dirty="0"/>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06475" y="5302813"/>
            <a:ext cx="1965746" cy="2645491"/>
          </a:xfrm>
          <a:prstGeom prst="rect">
            <a:avLst/>
          </a:prstGeom>
          <a:ln>
            <a:noFill/>
          </a:ln>
          <a:effectLst>
            <a:softEdge rad="112500"/>
          </a:effectLst>
        </p:spPr>
      </p:pic>
      <p:pic>
        <p:nvPicPr>
          <p:cNvPr id="24" name="Picture 8" descr="X:\Outreach\Promotional_Materials\IMAGES\SOD_images\bay_laurel3.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66699" y="1645791"/>
            <a:ext cx="1898741" cy="1670892"/>
          </a:xfrm>
          <a:prstGeom prst="rect">
            <a:avLst/>
          </a:prstGeom>
          <a:ln>
            <a:noFill/>
          </a:ln>
          <a:effectLst>
            <a:softEdge rad="112500"/>
          </a:effectLst>
        </p:spPr>
      </p:pic>
      <p:pic>
        <p:nvPicPr>
          <p:cNvPr id="14" name="Picture 13" descr="Large Photo of Quercus agrifolia"/>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9930" y="3275951"/>
            <a:ext cx="1878186" cy="1867549"/>
          </a:xfrm>
          <a:prstGeom prst="rect">
            <a:avLst/>
          </a:prstGeom>
          <a:ln>
            <a:noFill/>
          </a:ln>
          <a:effectLst>
            <a:softEdge rad="112500"/>
          </a:effectLst>
        </p:spPr>
      </p:pic>
      <p:pic>
        <p:nvPicPr>
          <p:cNvPr id="21"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955046" y="2540598"/>
            <a:ext cx="675349" cy="506512"/>
          </a:xfrm>
          <a:prstGeom prst="ellipse">
            <a:avLst/>
          </a:prstGeom>
          <a:ln>
            <a:noFill/>
          </a:ln>
          <a:effectLst/>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28709" y="1660821"/>
            <a:ext cx="2776633" cy="1665288"/>
          </a:xfrm>
          <a:prstGeom prst="rect">
            <a:avLst/>
          </a:prstGeom>
          <a:ln>
            <a:noFill/>
          </a:ln>
          <a:effectLst>
            <a:softEdge rad="112500"/>
          </a:effectLst>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24289" y="3285377"/>
            <a:ext cx="2781053" cy="1852757"/>
          </a:xfrm>
          <a:prstGeom prst="rect">
            <a:avLst/>
          </a:prstGeom>
          <a:ln>
            <a:noFill/>
          </a:ln>
          <a:effectLst>
            <a:softEdge rad="112500"/>
          </a:effectLst>
        </p:spPr>
      </p:pic>
    </p:spTree>
    <p:extLst>
      <p:ext uri="{BB962C8B-B14F-4D97-AF65-F5344CB8AC3E}">
        <p14:creationId xmlns:p14="http://schemas.microsoft.com/office/powerpoint/2010/main" val="24741098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3202" y="2246244"/>
            <a:ext cx="3470977" cy="2603233"/>
          </a:xfrm>
          <a:prstGeom prst="rect">
            <a:avLst/>
          </a:prstGeom>
          <a:ln>
            <a:noFill/>
          </a:ln>
          <a:effectLst>
            <a:softEdge rad="112500"/>
          </a:effectLst>
        </p:spPr>
      </p:pic>
      <p:pic>
        <p:nvPicPr>
          <p:cNvPr id="17" name="Picture 8" descr="X:\Outreach\Promotional_Materials\IMAGES\SOD_images\bay_laurel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219364" y="2236196"/>
            <a:ext cx="2991012" cy="2632090"/>
          </a:xfrm>
          <a:prstGeom prst="rect">
            <a:avLst/>
          </a:prstGeom>
          <a:ln>
            <a:noFill/>
          </a:ln>
          <a:effectLst>
            <a:softEdge rad="112500"/>
          </a:effectLst>
        </p:spPr>
      </p:pic>
      <p:pic>
        <p:nvPicPr>
          <p:cNvPr id="15"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02158" y="3469251"/>
            <a:ext cx="609600" cy="457200"/>
          </a:xfrm>
          <a:prstGeom prst="ellipse">
            <a:avLst/>
          </a:prstGeom>
          <a:ln>
            <a:noFill/>
          </a:ln>
          <a:effectLst>
            <a:softEdge rad="76200"/>
          </a:effectLst>
        </p:spPr>
      </p:pic>
      <p:pic>
        <p:nvPicPr>
          <p:cNvPr id="1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27830" y="2748326"/>
            <a:ext cx="609600" cy="457200"/>
          </a:xfrm>
          <a:prstGeom prst="ellipse">
            <a:avLst/>
          </a:prstGeom>
          <a:ln>
            <a:noFill/>
          </a:ln>
          <a:effectLst>
            <a:softEdge rad="76200"/>
          </a:effectLst>
        </p:spPr>
      </p:pic>
      <p:sp>
        <p:nvSpPr>
          <p:cNvPr id="2" name="Title 1"/>
          <p:cNvSpPr>
            <a:spLocks noGrp="1"/>
          </p:cNvSpPr>
          <p:nvPr>
            <p:ph type="title"/>
          </p:nvPr>
        </p:nvSpPr>
        <p:spPr/>
        <p:txBody>
          <a:bodyPr>
            <a:normAutofit fontScale="90000"/>
          </a:bodyPr>
          <a:lstStyle/>
          <a:p>
            <a:r>
              <a:rPr lang="en-US" dirty="0" smtClean="0"/>
              <a:t>Pathogen Spillover (SOD)</a:t>
            </a:r>
            <a:endParaRPr lang="en-US" dirty="0"/>
          </a:p>
        </p:txBody>
      </p:sp>
      <p:sp>
        <p:nvSpPr>
          <p:cNvPr id="4" name="Slide Number Placeholder 3"/>
          <p:cNvSpPr>
            <a:spLocks noGrp="1"/>
          </p:cNvSpPr>
          <p:nvPr>
            <p:ph type="sldNum" sz="quarter" idx="12"/>
          </p:nvPr>
        </p:nvSpPr>
        <p:spPr/>
        <p:txBody>
          <a:bodyPr>
            <a:normAutofit fontScale="47500" lnSpcReduction="20000"/>
          </a:bodyPr>
          <a:lstStyle/>
          <a:p>
            <a:fld id="{CE8079A4-7AA8-4A4F-87E2-7781EC5097DD}" type="slidenum">
              <a:rPr lang="en-US" smtClean="0"/>
              <a:pPr/>
              <a:t>6</a:t>
            </a:fld>
            <a:endParaRPr lang="en-US"/>
          </a:p>
        </p:txBody>
      </p:sp>
      <p:pic>
        <p:nvPicPr>
          <p:cNvPr id="2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93041" y="3721701"/>
            <a:ext cx="609600" cy="457200"/>
          </a:xfrm>
          <a:prstGeom prst="ellipse">
            <a:avLst/>
          </a:prstGeom>
          <a:ln>
            <a:noFill/>
          </a:ln>
          <a:effectLst>
            <a:softEdge rad="76200"/>
          </a:effectLst>
        </p:spPr>
      </p:pic>
      <p:pic>
        <p:nvPicPr>
          <p:cNvPr id="21"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18230" y="2854006"/>
            <a:ext cx="609600" cy="457200"/>
          </a:xfrm>
          <a:prstGeom prst="ellipse">
            <a:avLst/>
          </a:prstGeom>
          <a:ln>
            <a:noFill/>
          </a:ln>
          <a:effectLst>
            <a:softEdge rad="76200"/>
          </a:effectLst>
        </p:spPr>
      </p:pic>
      <p:pic>
        <p:nvPicPr>
          <p:cNvPr id="24"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00369" y="2396806"/>
            <a:ext cx="609600" cy="457200"/>
          </a:xfrm>
          <a:prstGeom prst="ellipse">
            <a:avLst/>
          </a:prstGeom>
          <a:ln>
            <a:noFill/>
          </a:ln>
          <a:effectLst>
            <a:softEdge rad="76200"/>
          </a:effectLst>
        </p:spPr>
      </p:pic>
      <p:pic>
        <p:nvPicPr>
          <p:cNvPr id="25"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1377" y="3345466"/>
            <a:ext cx="609600" cy="457200"/>
          </a:xfrm>
          <a:prstGeom prst="ellipse">
            <a:avLst/>
          </a:prstGeom>
          <a:ln>
            <a:noFill/>
          </a:ln>
          <a:effectLst>
            <a:softEdge rad="76200"/>
          </a:effectLst>
        </p:spPr>
      </p:pic>
      <p:pic>
        <p:nvPicPr>
          <p:cNvPr id="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2751" y="2519726"/>
            <a:ext cx="609600" cy="457200"/>
          </a:xfrm>
          <a:prstGeom prst="ellipse">
            <a:avLst/>
          </a:prstGeom>
          <a:ln>
            <a:noFill/>
          </a:ln>
          <a:effectLst>
            <a:softEdge rad="76200"/>
          </a:effectLst>
        </p:spPr>
      </p:pic>
      <p:pic>
        <p:nvPicPr>
          <p:cNvPr id="18" name="Picture 1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5400000">
            <a:off x="6365507" y="2337899"/>
            <a:ext cx="2939248" cy="2472335"/>
          </a:xfrm>
          <a:prstGeom prst="rect">
            <a:avLst/>
          </a:prstGeom>
          <a:ln>
            <a:noFill/>
          </a:ln>
          <a:effectLst>
            <a:softEdge rad="112500"/>
          </a:effectLst>
        </p:spPr>
      </p:pic>
      <p:pic>
        <p:nvPicPr>
          <p:cNvPr id="3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65485" y="2579059"/>
            <a:ext cx="609600" cy="457200"/>
          </a:xfrm>
          <a:prstGeom prst="ellipse">
            <a:avLst/>
          </a:prstGeom>
          <a:ln>
            <a:noFill/>
          </a:ln>
          <a:effectLst>
            <a:softEdge rad="76200"/>
          </a:effectLst>
        </p:spPr>
      </p:pic>
      <p:pic>
        <p:nvPicPr>
          <p:cNvPr id="31"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06535" y="2829914"/>
            <a:ext cx="609600" cy="457200"/>
          </a:xfrm>
          <a:prstGeom prst="ellipse">
            <a:avLst/>
          </a:prstGeom>
          <a:ln>
            <a:noFill/>
          </a:ln>
          <a:effectLst>
            <a:softEdge rad="76200"/>
          </a:effectLst>
        </p:spPr>
      </p:pic>
      <p:cxnSp>
        <p:nvCxnSpPr>
          <p:cNvPr id="33" name="Curved Connector 32"/>
          <p:cNvCxnSpPr>
            <a:stCxn id="16" idx="7"/>
            <a:endCxn id="30" idx="1"/>
          </p:cNvCxnSpPr>
          <p:nvPr/>
        </p:nvCxnSpPr>
        <p:spPr>
          <a:xfrm rot="5400000" flipH="1" flipV="1">
            <a:off x="3416824" y="2177347"/>
            <a:ext cx="169267" cy="1106603"/>
          </a:xfrm>
          <a:prstGeom prst="curvedConnector3">
            <a:avLst>
              <a:gd name="adj1" fmla="val 27460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20" idx="7"/>
            <a:endCxn id="25" idx="0"/>
          </p:cNvCxnSpPr>
          <p:nvPr/>
        </p:nvCxnSpPr>
        <p:spPr>
          <a:xfrm rot="5400000" flipH="1" flipV="1">
            <a:off x="3103177" y="2955656"/>
            <a:ext cx="443190" cy="1222810"/>
          </a:xfrm>
          <a:prstGeom prst="curvedConnector3">
            <a:avLst>
              <a:gd name="adj1" fmla="val 15158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4" idx="0"/>
          </p:cNvCxnSpPr>
          <p:nvPr/>
        </p:nvCxnSpPr>
        <p:spPr>
          <a:xfrm flipV="1">
            <a:off x="4299319" y="2189093"/>
            <a:ext cx="2410621" cy="1627453"/>
          </a:xfrm>
          <a:prstGeom prst="straightConnector1">
            <a:avLst/>
          </a:prstGeom>
          <a:ln w="28575">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4" idx="4"/>
          </p:cNvCxnSpPr>
          <p:nvPr/>
        </p:nvCxnSpPr>
        <p:spPr>
          <a:xfrm>
            <a:off x="4299319" y="4273746"/>
            <a:ext cx="2410621" cy="683809"/>
          </a:xfrm>
          <a:prstGeom prst="straightConnector1">
            <a:avLst/>
          </a:prstGeom>
          <a:ln w="28575">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4070719" y="3816546"/>
            <a:ext cx="457200" cy="457200"/>
          </a:xfrm>
          <a:prstGeom prst="ellipse">
            <a:avLst/>
          </a:prstGeom>
          <a:solidFill>
            <a:schemeClr val="bg1">
              <a:alpha val="20000"/>
            </a:schemeClr>
          </a:solidFill>
          <a:ln w="28575">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ontent Placeholder 2"/>
          <p:cNvSpPr>
            <a:spLocks noGrp="1"/>
          </p:cNvSpPr>
          <p:nvPr>
            <p:ph sz="quarter" idx="1"/>
          </p:nvPr>
        </p:nvSpPr>
        <p:spPr>
          <a:xfrm>
            <a:off x="612648" y="1200150"/>
            <a:ext cx="8153400" cy="947305"/>
          </a:xfrm>
        </p:spPr>
        <p:txBody>
          <a:bodyPr>
            <a:normAutofit/>
          </a:bodyPr>
          <a:lstStyle/>
          <a:p>
            <a:pPr marL="0" indent="0">
              <a:buNone/>
            </a:pPr>
            <a:r>
              <a:rPr lang="en-US" sz="2400" dirty="0" smtClean="0"/>
              <a:t>“when disease epidemics are driven by transmission from an alternate reservoir host population” – Power &amp; Mitchell (2004)</a:t>
            </a:r>
          </a:p>
        </p:txBody>
      </p:sp>
    </p:spTree>
    <p:extLst>
      <p:ext uri="{BB962C8B-B14F-4D97-AF65-F5344CB8AC3E}">
        <p14:creationId xmlns:p14="http://schemas.microsoft.com/office/powerpoint/2010/main" val="152089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Research Question</a:t>
            </a:r>
            <a:endParaRPr lang="en-US" dirty="0"/>
          </a:p>
        </p:txBody>
      </p:sp>
      <p:sp>
        <p:nvSpPr>
          <p:cNvPr id="3" name="Content Placeholder 2"/>
          <p:cNvSpPr>
            <a:spLocks noGrp="1"/>
          </p:cNvSpPr>
          <p:nvPr>
            <p:ph sz="quarter" idx="1"/>
          </p:nvPr>
        </p:nvSpPr>
        <p:spPr/>
        <p:txBody>
          <a:bodyPr/>
          <a:lstStyle/>
          <a:p>
            <a:pPr marL="0" indent="0">
              <a:buNone/>
            </a:pPr>
            <a:r>
              <a:rPr lang="en-US" dirty="0"/>
              <a:t>How does </a:t>
            </a:r>
            <a:r>
              <a:rPr lang="en-US" dirty="0" smtClean="0"/>
              <a:t>environmental </a:t>
            </a:r>
            <a:r>
              <a:rPr lang="en-US" dirty="0" smtClean="0"/>
              <a:t>variation in space </a:t>
            </a:r>
            <a:r>
              <a:rPr lang="en-US" dirty="0" smtClean="0"/>
              <a:t>&amp; </a:t>
            </a:r>
            <a:r>
              <a:rPr lang="en-US" dirty="0" smtClean="0"/>
              <a:t>time influence </a:t>
            </a:r>
            <a:r>
              <a:rPr lang="en-US" dirty="0" smtClean="0"/>
              <a:t>pathogen spillover?</a:t>
            </a:r>
          </a:p>
        </p:txBody>
      </p:sp>
      <p:sp>
        <p:nvSpPr>
          <p:cNvPr id="4" name="Slide Number Placeholder 3"/>
          <p:cNvSpPr>
            <a:spLocks noGrp="1"/>
          </p:cNvSpPr>
          <p:nvPr>
            <p:ph type="sldNum" sz="quarter" idx="12"/>
          </p:nvPr>
        </p:nvSpPr>
        <p:spPr/>
        <p:txBody>
          <a:bodyPr>
            <a:normAutofit fontScale="47500" lnSpcReduction="20000"/>
          </a:bodyPr>
          <a:lstStyle/>
          <a:p>
            <a:fld id="{CE8079A4-7AA8-4A4F-87E2-7781EC5097DD}" type="slidenum">
              <a:rPr lang="en-US" smtClean="0"/>
              <a:pPr/>
              <a:t>7</a:t>
            </a:fld>
            <a:endParaRPr lang="en-US"/>
          </a:p>
        </p:txBody>
      </p:sp>
      <p:grpSp>
        <p:nvGrpSpPr>
          <p:cNvPr id="5" name="Group 4"/>
          <p:cNvGrpSpPr/>
          <p:nvPr/>
        </p:nvGrpSpPr>
        <p:grpSpPr>
          <a:xfrm>
            <a:off x="2719185" y="2233465"/>
            <a:ext cx="6424815" cy="2632090"/>
            <a:chOff x="1478781" y="2213369"/>
            <a:chExt cx="6424815" cy="263209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2619" y="2223417"/>
              <a:ext cx="3470977" cy="2603233"/>
            </a:xfrm>
            <a:prstGeom prst="rect">
              <a:avLst/>
            </a:prstGeom>
            <a:ln>
              <a:noFill/>
            </a:ln>
            <a:effectLst>
              <a:softEdge rad="112500"/>
            </a:effectLst>
          </p:spPr>
        </p:pic>
        <p:pic>
          <p:nvPicPr>
            <p:cNvPr id="15" name="Picture 8" descr="X:\Outreach\Promotional_Materials\IMAGES\SOD_images\bay_laurel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1478781" y="2213369"/>
              <a:ext cx="2991012" cy="2632090"/>
            </a:xfrm>
            <a:prstGeom prst="rect">
              <a:avLst/>
            </a:prstGeom>
            <a:ln>
              <a:noFill/>
            </a:ln>
            <a:effectLst>
              <a:softEdge rad="112500"/>
            </a:effectLst>
          </p:spPr>
        </p:pic>
        <p:pic>
          <p:nvPicPr>
            <p:cNvPr id="1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61575" y="3446424"/>
              <a:ext cx="609600" cy="457200"/>
            </a:xfrm>
            <a:prstGeom prst="ellipse">
              <a:avLst/>
            </a:prstGeom>
            <a:ln>
              <a:noFill/>
            </a:ln>
            <a:effectLst>
              <a:softEdge rad="76200"/>
            </a:effectLst>
          </p:spPr>
        </p:pic>
        <p:pic>
          <p:nvPicPr>
            <p:cNvPr id="1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87247" y="2725499"/>
              <a:ext cx="609600" cy="457200"/>
            </a:xfrm>
            <a:prstGeom prst="ellipse">
              <a:avLst/>
            </a:prstGeom>
            <a:ln>
              <a:noFill/>
            </a:ln>
            <a:effectLst>
              <a:softEdge rad="76200"/>
            </a:effectLst>
          </p:spPr>
        </p:pic>
        <p:pic>
          <p:nvPicPr>
            <p:cNvPr id="1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52458" y="3698874"/>
              <a:ext cx="609600" cy="457200"/>
            </a:xfrm>
            <a:prstGeom prst="ellipse">
              <a:avLst/>
            </a:prstGeom>
            <a:ln>
              <a:noFill/>
            </a:ln>
            <a:effectLst>
              <a:softEdge rad="76200"/>
            </a:effectLst>
          </p:spPr>
        </p:pic>
        <p:pic>
          <p:nvPicPr>
            <p:cNvPr id="19"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59786" y="2373979"/>
              <a:ext cx="609600" cy="457200"/>
            </a:xfrm>
            <a:prstGeom prst="ellipse">
              <a:avLst/>
            </a:prstGeom>
            <a:ln>
              <a:noFill/>
            </a:ln>
            <a:effectLst>
              <a:softEdge rad="76200"/>
            </a:effectLst>
          </p:spPr>
        </p:pic>
        <p:pic>
          <p:nvPicPr>
            <p:cNvPr id="2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90794" y="3322639"/>
              <a:ext cx="609600" cy="457200"/>
            </a:xfrm>
            <a:prstGeom prst="ellipse">
              <a:avLst/>
            </a:prstGeom>
            <a:ln>
              <a:noFill/>
            </a:ln>
            <a:effectLst>
              <a:softEdge rad="76200"/>
            </a:effectLst>
          </p:spPr>
        </p:pic>
        <p:pic>
          <p:nvPicPr>
            <p:cNvPr id="21"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24902" y="2556232"/>
              <a:ext cx="609600" cy="457200"/>
            </a:xfrm>
            <a:prstGeom prst="ellipse">
              <a:avLst/>
            </a:prstGeom>
            <a:ln>
              <a:noFill/>
            </a:ln>
            <a:effectLst>
              <a:softEdge rad="76200"/>
            </a:effectLst>
          </p:spPr>
        </p:pic>
        <p:cxnSp>
          <p:nvCxnSpPr>
            <p:cNvPr id="22" name="Curved Connector 21"/>
            <p:cNvCxnSpPr>
              <a:stCxn id="17" idx="7"/>
              <a:endCxn id="21" idx="1"/>
            </p:cNvCxnSpPr>
            <p:nvPr/>
          </p:nvCxnSpPr>
          <p:spPr>
            <a:xfrm rot="5400000" flipH="1" flipV="1">
              <a:off x="4676241" y="2154520"/>
              <a:ext cx="169267" cy="1106603"/>
            </a:xfrm>
            <a:prstGeom prst="curvedConnector3">
              <a:avLst>
                <a:gd name="adj1" fmla="val 27460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8" idx="7"/>
              <a:endCxn id="20" idx="0"/>
            </p:cNvCxnSpPr>
            <p:nvPr/>
          </p:nvCxnSpPr>
          <p:spPr>
            <a:xfrm rot="5400000" flipH="1" flipV="1">
              <a:off x="4362594" y="2932829"/>
              <a:ext cx="443190" cy="1222810"/>
            </a:xfrm>
            <a:prstGeom prst="curvedConnector3">
              <a:avLst>
                <a:gd name="adj1" fmla="val 15158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6" name="Picture 3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2128686"/>
            <a:ext cx="1417320" cy="2892580"/>
          </a:xfrm>
          <a:prstGeom prst="rect">
            <a:avLst/>
          </a:prstGeom>
        </p:spPr>
      </p:pic>
      <p:grpSp>
        <p:nvGrpSpPr>
          <p:cNvPr id="37" name="Group 36"/>
          <p:cNvGrpSpPr>
            <a:grpSpLocks noChangeAspect="1"/>
          </p:cNvGrpSpPr>
          <p:nvPr/>
        </p:nvGrpSpPr>
        <p:grpSpPr>
          <a:xfrm>
            <a:off x="1314548" y="2143935"/>
            <a:ext cx="1417320" cy="2880732"/>
            <a:chOff x="4830867" y="1663864"/>
            <a:chExt cx="1680465" cy="3415578"/>
          </a:xfrm>
        </p:grpSpPr>
        <p:grpSp>
          <p:nvGrpSpPr>
            <p:cNvPr id="38" name="Group 37"/>
            <p:cNvGrpSpPr/>
            <p:nvPr/>
          </p:nvGrpSpPr>
          <p:grpSpPr>
            <a:xfrm>
              <a:off x="4830867" y="1663864"/>
              <a:ext cx="1680465" cy="3415578"/>
              <a:chOff x="4830867" y="1663864"/>
              <a:chExt cx="1680465" cy="3415578"/>
            </a:xfrm>
          </p:grpSpPr>
          <p:pic>
            <p:nvPicPr>
              <p:cNvPr id="41" name="Picture 4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830867" y="1663864"/>
                <a:ext cx="1680465" cy="3415578"/>
              </a:xfrm>
              <a:prstGeom prst="rect">
                <a:avLst/>
              </a:prstGeom>
            </p:spPr>
          </p:pic>
          <p:sp>
            <p:nvSpPr>
              <p:cNvPr id="42" name="Rectangle 41"/>
              <p:cNvSpPr/>
              <p:nvPr/>
            </p:nvSpPr>
            <p:spPr>
              <a:xfrm>
                <a:off x="5226726" y="4496637"/>
                <a:ext cx="444942" cy="4220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ectangle 38"/>
            <p:cNvSpPr/>
            <p:nvPr/>
          </p:nvSpPr>
          <p:spPr>
            <a:xfrm>
              <a:off x="5107216" y="4377258"/>
              <a:ext cx="723275" cy="307777"/>
            </a:xfrm>
            <a:prstGeom prst="rect">
              <a:avLst/>
            </a:prstGeom>
          </p:spPr>
          <p:txBody>
            <a:bodyPr wrap="none">
              <a:spAutoFit/>
            </a:bodyPr>
            <a:lstStyle/>
            <a:p>
              <a:r>
                <a:rPr lang="en-US" sz="1400" dirty="0" smtClean="0"/>
                <a:t>611mm</a:t>
              </a:r>
              <a:endParaRPr lang="en-US" sz="1400" dirty="0"/>
            </a:p>
          </p:txBody>
        </p:sp>
        <p:sp>
          <p:nvSpPr>
            <p:cNvPr id="40" name="Rectangle 39"/>
            <p:cNvSpPr/>
            <p:nvPr/>
          </p:nvSpPr>
          <p:spPr>
            <a:xfrm>
              <a:off x="5112240" y="4665311"/>
              <a:ext cx="524503" cy="307777"/>
            </a:xfrm>
            <a:prstGeom prst="rect">
              <a:avLst/>
            </a:prstGeom>
          </p:spPr>
          <p:txBody>
            <a:bodyPr wrap="none">
              <a:spAutoFit/>
            </a:bodyPr>
            <a:lstStyle/>
            <a:p>
              <a:r>
                <a:rPr lang="en-US" sz="1400" dirty="0" smtClean="0"/>
                <a:t>6mm</a:t>
              </a:r>
              <a:endParaRPr lang="en-US" sz="1400" dirty="0"/>
            </a:p>
          </p:txBody>
        </p:sp>
      </p:grpSp>
    </p:spTree>
    <p:extLst>
      <p:ext uri="{BB962C8B-B14F-4D97-AF65-F5344CB8AC3E}">
        <p14:creationId xmlns:p14="http://schemas.microsoft.com/office/powerpoint/2010/main" val="420360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Analytical Framework - SEM</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8</a:t>
            </a:fld>
            <a:endParaRPr lang="en-US"/>
          </a:p>
        </p:txBody>
      </p:sp>
      <p:sp>
        <p:nvSpPr>
          <p:cNvPr id="4" name="Content Placeholder 3"/>
          <p:cNvSpPr>
            <a:spLocks noGrp="1"/>
          </p:cNvSpPr>
          <p:nvPr>
            <p:ph sz="quarter" idx="1"/>
          </p:nvPr>
        </p:nvSpPr>
        <p:spPr>
          <a:xfrm>
            <a:off x="612648" y="1200150"/>
            <a:ext cx="8153400" cy="3943350"/>
          </a:xfrm>
        </p:spPr>
        <p:txBody>
          <a:bodyPr/>
          <a:lstStyle/>
          <a:p>
            <a:pPr marL="0" indent="0">
              <a:buNone/>
            </a:pPr>
            <a:r>
              <a:rPr lang="en-US" dirty="0" smtClean="0"/>
              <a:t>Structural Equation Modeling </a:t>
            </a:r>
            <a:r>
              <a:rPr lang="en-US" sz="2000" dirty="0" smtClean="0"/>
              <a:t>(of repeated measures)</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48737" y="2048718"/>
            <a:ext cx="6277354" cy="2246213"/>
          </a:xfrm>
          <a:prstGeom prst="rect">
            <a:avLst/>
          </a:prstGeom>
        </p:spPr>
      </p:pic>
      <p:sp>
        <p:nvSpPr>
          <p:cNvPr id="5" name="Rectangle 4"/>
          <p:cNvSpPr/>
          <p:nvPr/>
        </p:nvSpPr>
        <p:spPr>
          <a:xfrm>
            <a:off x="1362888" y="2674362"/>
            <a:ext cx="361372" cy="1620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550954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p:txBody>
          <a:bodyPr/>
          <a:lstStyle/>
          <a:p>
            <a:pPr marL="0" indent="0">
              <a:buNone/>
            </a:pPr>
            <a:endParaRPr lang="en-US" dirty="0"/>
          </a:p>
          <a:p>
            <a:pPr marL="0" indent="0">
              <a:buNone/>
            </a:pPr>
            <a:endParaRPr lang="en-US" dirty="0"/>
          </a:p>
          <a:p>
            <a:endParaRPr lang="en-US" dirty="0"/>
          </a:p>
        </p:txBody>
      </p:sp>
      <p:sp>
        <p:nvSpPr>
          <p:cNvPr id="2" name="Title 1"/>
          <p:cNvSpPr>
            <a:spLocks noGrp="1"/>
          </p:cNvSpPr>
          <p:nvPr>
            <p:ph type="title"/>
          </p:nvPr>
        </p:nvSpPr>
        <p:spPr/>
        <p:txBody>
          <a:bodyPr>
            <a:normAutofit fontScale="90000"/>
          </a:bodyPr>
          <a:lstStyle/>
          <a:p>
            <a:r>
              <a:rPr lang="en-US" dirty="0" smtClean="0"/>
              <a:t>SEM </a:t>
            </a:r>
            <a:r>
              <a:rPr lang="en-US" dirty="0" smtClean="0"/>
              <a:t>Framework</a:t>
            </a:r>
            <a:endParaRPr lang="en-US" dirty="0"/>
          </a:p>
        </p:txBody>
      </p:sp>
      <p:sp>
        <p:nvSpPr>
          <p:cNvPr id="3" name="Slide Number Placeholder 2"/>
          <p:cNvSpPr>
            <a:spLocks noGrp="1"/>
          </p:cNvSpPr>
          <p:nvPr>
            <p:ph type="sldNum" sz="quarter" idx="12"/>
          </p:nvPr>
        </p:nvSpPr>
        <p:spPr/>
        <p:txBody>
          <a:bodyPr>
            <a:normAutofit fontScale="47500" lnSpcReduction="20000"/>
          </a:bodyPr>
          <a:lstStyle/>
          <a:p>
            <a:fld id="{CE8079A4-7AA8-4A4F-87E2-7781EC5097DD}" type="slidenum">
              <a:rPr lang="en-US" smtClean="0"/>
              <a:pPr/>
              <a:t>9</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6746" y="1255363"/>
            <a:ext cx="5980318" cy="3735737"/>
          </a:xfrm>
          <a:prstGeom prst="rect">
            <a:avLst/>
          </a:prstGeom>
        </p:spPr>
      </p:pic>
    </p:spTree>
    <p:extLst>
      <p:ext uri="{BB962C8B-B14F-4D97-AF65-F5344CB8AC3E}">
        <p14:creationId xmlns:p14="http://schemas.microsoft.com/office/powerpoint/2010/main" val="220894193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19144</TotalTime>
  <Words>1909</Words>
  <Application>Microsoft Macintosh PowerPoint</Application>
  <PresentationFormat>On-screen Show (16:9)</PresentationFormat>
  <Paragraphs>181</Paragraphs>
  <Slides>22</Slides>
  <Notes>20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Median</vt:lpstr>
      <vt:lpstr>Environmental Influences on pathogen spillover in a multihost forest disease</vt:lpstr>
      <vt:lpstr>Emerging Infectious Diseases (EIDs)</vt:lpstr>
      <vt:lpstr>Disease Triangle</vt:lpstr>
      <vt:lpstr>Sudden Oak Death (SOD)</vt:lpstr>
      <vt:lpstr>Sudden Oak Death</vt:lpstr>
      <vt:lpstr>Pathogen Spillover (SOD)</vt:lpstr>
      <vt:lpstr>Research Question</vt:lpstr>
      <vt:lpstr>Analytical Framework - SEM</vt:lpstr>
      <vt:lpstr>SEM Framework</vt:lpstr>
      <vt:lpstr>Data - Spillover</vt:lpstr>
      <vt:lpstr>Data Processing</vt:lpstr>
      <vt:lpstr>Data Processing</vt:lpstr>
      <vt:lpstr>Path Model – Spillover</vt:lpstr>
      <vt:lpstr>Path Model – Spillover</vt:lpstr>
      <vt:lpstr>Path Model – Spillover</vt:lpstr>
      <vt:lpstr>Path Model – Spillover</vt:lpstr>
      <vt:lpstr>Pathogen Hotspots</vt:lpstr>
      <vt:lpstr>Pathogen Spillover &amp; Coexistence</vt:lpstr>
      <vt:lpstr>Questions…?</vt:lpstr>
      <vt:lpstr>Assessing Model Fit – C-statistic</vt:lpstr>
      <vt:lpstr>Assessing Model Fit – d-sep test</vt:lpstr>
      <vt:lpstr>Lag Path Model – Spillover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wwdillon</dc:creator>
  <cp:lastModifiedBy>wwdillon</cp:lastModifiedBy>
  <cp:revision>238</cp:revision>
  <dcterms:created xsi:type="dcterms:W3CDTF">2014-11-06T03:18:29Z</dcterms:created>
  <dcterms:modified xsi:type="dcterms:W3CDTF">2015-07-06T05:43:12Z</dcterms:modified>
</cp:coreProperties>
</file>